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nva Sans Bold" panose="020B0604020202020204" charset="0"/>
      <p:regular r:id="rId15"/>
    </p:embeddedFont>
    <p:embeddedFont>
      <p:font typeface="Poppins" panose="00000500000000000000" pitchFamily="2" charset="0"/>
      <p:regular r:id="rId16"/>
    </p:embeddedFont>
    <p:embeddedFont>
      <p:font typeface="Poppins Ultra-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936" y="-3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84.png"/><Relationship Id="rId7" Type="http://schemas.openxmlformats.org/officeDocument/2006/relationships/image" Target="../media/image88.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 Id="rId9" Type="http://schemas.openxmlformats.org/officeDocument/2006/relationships/image" Target="../media/image89.svg"/></Relationships>
</file>

<file path=ppt/slides/_rels/slide12.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svg"/><Relationship Id="rId18" Type="http://schemas.openxmlformats.org/officeDocument/2006/relationships/image" Target="../media/image103.svg"/><Relationship Id="rId3" Type="http://schemas.openxmlformats.org/officeDocument/2006/relationships/image" Target="../media/image90.png"/><Relationship Id="rId21" Type="http://schemas.openxmlformats.org/officeDocument/2006/relationships/image" Target="../media/image106.svg"/><Relationship Id="rId7" Type="http://schemas.openxmlformats.org/officeDocument/2006/relationships/image" Target="../media/image94.svg"/><Relationship Id="rId12" Type="http://schemas.openxmlformats.org/officeDocument/2006/relationships/image" Target="../media/image99.png"/><Relationship Id="rId17" Type="http://schemas.openxmlformats.org/officeDocument/2006/relationships/image" Target="../media/image60.png"/><Relationship Id="rId2" Type="http://schemas.openxmlformats.org/officeDocument/2006/relationships/image" Target="../media/image1.jpeg"/><Relationship Id="rId16" Type="http://schemas.openxmlformats.org/officeDocument/2006/relationships/image" Target="../media/image102.svg"/><Relationship Id="rId20"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93.png"/><Relationship Id="rId11" Type="http://schemas.openxmlformats.org/officeDocument/2006/relationships/image" Target="../media/image98.svg"/><Relationship Id="rId5" Type="http://schemas.openxmlformats.org/officeDocument/2006/relationships/image" Target="../media/image92.jpeg"/><Relationship Id="rId15" Type="http://schemas.openxmlformats.org/officeDocument/2006/relationships/image" Target="../media/image57.png"/><Relationship Id="rId10" Type="http://schemas.openxmlformats.org/officeDocument/2006/relationships/image" Target="../media/image97.png"/><Relationship Id="rId19" Type="http://schemas.openxmlformats.org/officeDocument/2006/relationships/image" Target="../media/image104.svg"/><Relationship Id="rId4" Type="http://schemas.openxmlformats.org/officeDocument/2006/relationships/image" Target="../media/image91.svg"/><Relationship Id="rId9" Type="http://schemas.openxmlformats.org/officeDocument/2006/relationships/image" Target="../media/image96.svg"/><Relationship Id="rId14" Type="http://schemas.openxmlformats.org/officeDocument/2006/relationships/image" Target="../media/image101.jpeg"/></Relationships>
</file>

<file path=ppt/slides/_rels/slide1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7.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svg"/><Relationship Id="rId3" Type="http://schemas.openxmlformats.org/officeDocument/2006/relationships/image" Target="../media/image11.png"/><Relationship Id="rId21" Type="http://schemas.openxmlformats.org/officeDocument/2006/relationships/image" Target="../media/image29.svg"/><Relationship Id="rId7" Type="http://schemas.openxmlformats.org/officeDocument/2006/relationships/image" Target="../media/image15.svg"/><Relationship Id="rId12" Type="http://schemas.openxmlformats.org/officeDocument/2006/relationships/image" Target="../media/image20.svg"/><Relationship Id="rId17" Type="http://schemas.openxmlformats.org/officeDocument/2006/relationships/image" Target="../media/image25.svg"/><Relationship Id="rId2" Type="http://schemas.openxmlformats.org/officeDocument/2006/relationships/image" Target="../media/image1.jpeg"/><Relationship Id="rId16" Type="http://schemas.openxmlformats.org/officeDocument/2006/relationships/image" Target="../media/image24.sv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jpeg"/><Relationship Id="rId15" Type="http://schemas.openxmlformats.org/officeDocument/2006/relationships/image" Target="../media/image23.png"/><Relationship Id="rId23" Type="http://schemas.openxmlformats.org/officeDocument/2006/relationships/image" Target="../media/image31.svg"/><Relationship Id="rId10" Type="http://schemas.openxmlformats.org/officeDocument/2006/relationships/image" Target="../media/image18.jpeg"/><Relationship Id="rId19" Type="http://schemas.openxmlformats.org/officeDocument/2006/relationships/image" Target="../media/image27.svg"/><Relationship Id="rId4" Type="http://schemas.openxmlformats.org/officeDocument/2006/relationships/image" Target="../media/image12.svg"/><Relationship Id="rId9" Type="http://schemas.openxmlformats.org/officeDocument/2006/relationships/image" Target="../media/image17.svg"/><Relationship Id="rId14" Type="http://schemas.openxmlformats.org/officeDocument/2006/relationships/image" Target="../media/image22.svg"/><Relationship Id="rId22"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svg"/></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6.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7.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49.png"/><Relationship Id="rId18" Type="http://schemas.openxmlformats.org/officeDocument/2006/relationships/image" Target="../media/image64.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63.jpeg"/><Relationship Id="rId2" Type="http://schemas.openxmlformats.org/officeDocument/2006/relationships/image" Target="../media/image1.jpeg"/><Relationship Id="rId16" Type="http://schemas.openxmlformats.org/officeDocument/2006/relationships/image" Target="../media/image52.svg"/><Relationship Id="rId1" Type="http://schemas.openxmlformats.org/officeDocument/2006/relationships/slideLayout" Target="../slideLayouts/slideLayout7.xml"/><Relationship Id="rId6" Type="http://schemas.openxmlformats.org/officeDocument/2006/relationships/image" Target="../media/image56.svg"/><Relationship Id="rId11" Type="http://schemas.openxmlformats.org/officeDocument/2006/relationships/image" Target="../media/image61.svg"/><Relationship Id="rId5" Type="http://schemas.openxmlformats.org/officeDocument/2006/relationships/image" Target="../media/image55.png"/><Relationship Id="rId15" Type="http://schemas.openxmlformats.org/officeDocument/2006/relationships/image" Target="../media/image51.png"/><Relationship Id="rId10" Type="http://schemas.openxmlformats.org/officeDocument/2006/relationships/image" Target="../media/image60.png"/><Relationship Id="rId19" Type="http://schemas.openxmlformats.org/officeDocument/2006/relationships/image" Target="../media/image65.svg"/><Relationship Id="rId4" Type="http://schemas.openxmlformats.org/officeDocument/2006/relationships/image" Target="../media/image54.svg"/><Relationship Id="rId9" Type="http://schemas.openxmlformats.org/officeDocument/2006/relationships/image" Target="../media/image59.svg"/><Relationship Id="rId14" Type="http://schemas.openxmlformats.org/officeDocument/2006/relationships/image" Target="../media/image50.sv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 Id="rId9" Type="http://schemas.openxmlformats.org/officeDocument/2006/relationships/image" Target="../media/image72.sv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409796" y="-4002434"/>
            <a:ext cx="13468350" cy="18288000"/>
          </a:xfrm>
          <a:custGeom>
            <a:avLst/>
            <a:gdLst/>
            <a:ahLst/>
            <a:cxnLst/>
            <a:rect l="l" t="t" r="r" b="b"/>
            <a:pathLst>
              <a:path w="13468350" h="18288000">
                <a:moveTo>
                  <a:pt x="0" y="0"/>
                </a:moveTo>
                <a:lnTo>
                  <a:pt x="13468350" y="0"/>
                </a:lnTo>
                <a:lnTo>
                  <a:pt x="13468350" y="18288000"/>
                </a:lnTo>
                <a:lnTo>
                  <a:pt x="0" y="18288000"/>
                </a:lnTo>
                <a:lnTo>
                  <a:pt x="0" y="0"/>
                </a:lnTo>
                <a:close/>
              </a:path>
            </a:pathLst>
          </a:custGeom>
          <a:blipFill>
            <a:blip r:embed="rId2">
              <a:alphaModFix amt="50000"/>
            </a:blip>
            <a:stretch>
              <a:fillRect/>
            </a:stretch>
          </a:blipFill>
        </p:spPr>
      </p:sp>
      <p:sp>
        <p:nvSpPr>
          <p:cNvPr id="3" name="Freeform 3"/>
          <p:cNvSpPr/>
          <p:nvPr/>
        </p:nvSpPr>
        <p:spPr>
          <a:xfrm>
            <a:off x="-2465822" y="-2206171"/>
            <a:ext cx="23546876" cy="15622895"/>
          </a:xfrm>
          <a:custGeom>
            <a:avLst/>
            <a:gdLst/>
            <a:ahLst/>
            <a:cxnLst/>
            <a:rect l="l" t="t" r="r" b="b"/>
            <a:pathLst>
              <a:path w="23546876" h="15622895">
                <a:moveTo>
                  <a:pt x="0" y="0"/>
                </a:moveTo>
                <a:lnTo>
                  <a:pt x="23546876" y="0"/>
                </a:lnTo>
                <a:lnTo>
                  <a:pt x="23546876" y="15622895"/>
                </a:lnTo>
                <a:lnTo>
                  <a:pt x="0" y="156228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rot="-892560">
            <a:off x="10238594" y="-840581"/>
            <a:ext cx="8982094" cy="9876387"/>
            <a:chOff x="0" y="0"/>
            <a:chExt cx="11976125" cy="13168516"/>
          </a:xfrm>
        </p:grpSpPr>
        <p:sp>
          <p:nvSpPr>
            <p:cNvPr id="5" name="Freeform 5"/>
            <p:cNvSpPr/>
            <p:nvPr/>
          </p:nvSpPr>
          <p:spPr>
            <a:xfrm>
              <a:off x="0" y="0"/>
              <a:ext cx="11976100" cy="13168502"/>
            </a:xfrm>
            <a:custGeom>
              <a:avLst/>
              <a:gdLst/>
              <a:ahLst/>
              <a:cxnLst/>
              <a:rect l="l" t="t" r="r" b="b"/>
              <a:pathLst>
                <a:path w="11976100" h="13168502">
                  <a:moveTo>
                    <a:pt x="2481834" y="0"/>
                  </a:moveTo>
                  <a:lnTo>
                    <a:pt x="2110105" y="20701"/>
                  </a:lnTo>
                  <a:lnTo>
                    <a:pt x="2110105" y="20701"/>
                  </a:lnTo>
                  <a:cubicBezTo>
                    <a:pt x="916178" y="87884"/>
                    <a:pt x="0" y="1109726"/>
                    <a:pt x="66421" y="2306574"/>
                  </a:cubicBezTo>
                  <a:lnTo>
                    <a:pt x="555371" y="11110087"/>
                  </a:lnTo>
                  <a:cubicBezTo>
                    <a:pt x="608711" y="12070842"/>
                    <a:pt x="1280033" y="12852019"/>
                    <a:pt x="2163572" y="13086587"/>
                  </a:cubicBezTo>
                  <a:cubicBezTo>
                    <a:pt x="2378837" y="13143737"/>
                    <a:pt x="2606802" y="13168502"/>
                    <a:pt x="2841371" y="13155422"/>
                  </a:cubicBezTo>
                  <a:lnTo>
                    <a:pt x="9246108" y="12799695"/>
                  </a:lnTo>
                  <a:lnTo>
                    <a:pt x="11976100" y="2521966"/>
                  </a:lnTo>
                  <a:close/>
                </a:path>
              </a:pathLst>
            </a:custGeom>
            <a:blipFill>
              <a:blip r:embed="rId5"/>
              <a:stretch>
                <a:fillRect l="-30388" t="-5767" r="-41146" b="-2446"/>
              </a:stretch>
            </a:blipFill>
          </p:spPr>
        </p:sp>
      </p:grpSp>
      <p:sp>
        <p:nvSpPr>
          <p:cNvPr id="6" name="Freeform 6"/>
          <p:cNvSpPr/>
          <p:nvPr/>
        </p:nvSpPr>
        <p:spPr>
          <a:xfrm>
            <a:off x="-1968332" y="-1812217"/>
            <a:ext cx="6603597" cy="4607195"/>
          </a:xfrm>
          <a:custGeom>
            <a:avLst/>
            <a:gdLst/>
            <a:ahLst/>
            <a:cxnLst/>
            <a:rect l="l" t="t" r="r" b="b"/>
            <a:pathLst>
              <a:path w="6603597" h="4607195">
                <a:moveTo>
                  <a:pt x="0" y="0"/>
                </a:moveTo>
                <a:lnTo>
                  <a:pt x="6603597" y="0"/>
                </a:lnTo>
                <a:lnTo>
                  <a:pt x="6603597" y="4607195"/>
                </a:lnTo>
                <a:lnTo>
                  <a:pt x="0" y="46071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759352" y="8845782"/>
            <a:ext cx="2882351" cy="2882351"/>
          </a:xfrm>
          <a:custGeom>
            <a:avLst/>
            <a:gdLst/>
            <a:ahLst/>
            <a:cxnLst/>
            <a:rect l="l" t="t" r="r" b="b"/>
            <a:pathLst>
              <a:path w="2882351" h="2882351">
                <a:moveTo>
                  <a:pt x="0" y="0"/>
                </a:moveTo>
                <a:lnTo>
                  <a:pt x="2882351" y="0"/>
                </a:lnTo>
                <a:lnTo>
                  <a:pt x="2882351" y="2882351"/>
                </a:lnTo>
                <a:lnTo>
                  <a:pt x="0" y="28823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9142933" y="-2334635"/>
            <a:ext cx="12707007" cy="14754568"/>
          </a:xfrm>
          <a:custGeom>
            <a:avLst/>
            <a:gdLst/>
            <a:ahLst/>
            <a:cxnLst/>
            <a:rect l="l" t="t" r="r" b="b"/>
            <a:pathLst>
              <a:path w="12707007" h="14754568">
                <a:moveTo>
                  <a:pt x="0" y="0"/>
                </a:moveTo>
                <a:lnTo>
                  <a:pt x="12707007" y="0"/>
                </a:lnTo>
                <a:lnTo>
                  <a:pt x="12707007" y="14754568"/>
                </a:lnTo>
                <a:lnTo>
                  <a:pt x="0" y="147545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1877835" y="2947797"/>
            <a:ext cx="5654783" cy="3854853"/>
          </a:xfrm>
          <a:prstGeom prst="rect">
            <a:avLst/>
          </a:prstGeom>
        </p:spPr>
        <p:txBody>
          <a:bodyPr lIns="0" tIns="0" rIns="0" bIns="0" rtlCol="0" anchor="t">
            <a:spAutoFit/>
          </a:bodyPr>
          <a:lstStyle/>
          <a:p>
            <a:pPr algn="ctr">
              <a:lnSpc>
                <a:spcPts val="7328"/>
              </a:lnSpc>
            </a:pPr>
            <a:r>
              <a:rPr lang="en-US" sz="6687">
                <a:solidFill>
                  <a:srgbClr val="FFFFFF"/>
                </a:solidFill>
                <a:latin typeface="Poppins Ultra-Bold"/>
              </a:rPr>
              <a:t>AUTOMOBILE INSURANCE COMPLAINTS RANKINGS</a:t>
            </a:r>
          </a:p>
        </p:txBody>
      </p:sp>
      <p:sp>
        <p:nvSpPr>
          <p:cNvPr id="10" name="TextBox 10"/>
          <p:cNvSpPr txBox="1"/>
          <p:nvPr/>
        </p:nvSpPr>
        <p:spPr>
          <a:xfrm>
            <a:off x="2790607" y="7721832"/>
            <a:ext cx="7819806" cy="2162175"/>
          </a:xfrm>
          <a:prstGeom prst="rect">
            <a:avLst/>
          </a:prstGeom>
        </p:spPr>
        <p:txBody>
          <a:bodyPr lIns="0" tIns="0" rIns="0" bIns="0" rtlCol="0" anchor="t">
            <a:spAutoFit/>
          </a:bodyPr>
          <a:lstStyle/>
          <a:p>
            <a:pPr algn="ctr">
              <a:lnSpc>
                <a:spcPts val="4200"/>
              </a:lnSpc>
            </a:pPr>
            <a:r>
              <a:rPr lang="en-US" sz="3000">
                <a:solidFill>
                  <a:srgbClr val="FFFFFF"/>
                </a:solidFill>
                <a:latin typeface="Poppins"/>
              </a:rPr>
              <a:t>Submitted By - Akash Narendra Wahane  Aaspruha Dash</a:t>
            </a:r>
          </a:p>
          <a:p>
            <a:pPr algn="ctr">
              <a:lnSpc>
                <a:spcPts val="4200"/>
              </a:lnSpc>
            </a:pPr>
            <a:r>
              <a:rPr lang="en-US" sz="3000">
                <a:solidFill>
                  <a:srgbClr val="FFFFFF"/>
                </a:solidFill>
                <a:latin typeface="Poppins"/>
              </a:rPr>
              <a:t> Chinmay Bonde</a:t>
            </a:r>
          </a:p>
          <a:p>
            <a:pPr algn="ctr">
              <a:lnSpc>
                <a:spcPts val="4200"/>
              </a:lnSpc>
            </a:pPr>
            <a:r>
              <a:rPr lang="en-US" sz="3000">
                <a:solidFill>
                  <a:srgbClr val="FFFFFF"/>
                </a:solidFill>
                <a:latin typeface="Poppins"/>
              </a:rPr>
              <a:t> Ayush Munjewar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409796" y="-4002434"/>
            <a:ext cx="13468350" cy="18288000"/>
          </a:xfrm>
          <a:custGeom>
            <a:avLst/>
            <a:gdLst/>
            <a:ahLst/>
            <a:cxnLst/>
            <a:rect l="l" t="t" r="r" b="b"/>
            <a:pathLst>
              <a:path w="13468350" h="18288000">
                <a:moveTo>
                  <a:pt x="0" y="0"/>
                </a:moveTo>
                <a:lnTo>
                  <a:pt x="13468350" y="0"/>
                </a:lnTo>
                <a:lnTo>
                  <a:pt x="13468350" y="18288000"/>
                </a:lnTo>
                <a:lnTo>
                  <a:pt x="0" y="18288000"/>
                </a:lnTo>
                <a:lnTo>
                  <a:pt x="0" y="0"/>
                </a:lnTo>
                <a:close/>
              </a:path>
            </a:pathLst>
          </a:custGeom>
          <a:blipFill>
            <a:blip r:embed="rId2">
              <a:alphaModFix amt="50000"/>
            </a:blip>
            <a:stretch>
              <a:fillRect/>
            </a:stretch>
          </a:blipFill>
        </p:spPr>
      </p:sp>
      <p:sp>
        <p:nvSpPr>
          <p:cNvPr id="3" name="Freeform 3"/>
          <p:cNvSpPr/>
          <p:nvPr/>
        </p:nvSpPr>
        <p:spPr>
          <a:xfrm>
            <a:off x="-2894038" y="-63503"/>
            <a:ext cx="9873529" cy="11597964"/>
          </a:xfrm>
          <a:custGeom>
            <a:avLst/>
            <a:gdLst/>
            <a:ahLst/>
            <a:cxnLst/>
            <a:rect l="l" t="t" r="r" b="b"/>
            <a:pathLst>
              <a:path w="9873529" h="11597964">
                <a:moveTo>
                  <a:pt x="0" y="0"/>
                </a:moveTo>
                <a:lnTo>
                  <a:pt x="9873529" y="0"/>
                </a:lnTo>
                <a:lnTo>
                  <a:pt x="9873529" y="11597964"/>
                </a:lnTo>
                <a:lnTo>
                  <a:pt x="0" y="115979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888262" y="8486775"/>
            <a:ext cx="3212678" cy="1543050"/>
          </a:xfrm>
          <a:custGeom>
            <a:avLst/>
            <a:gdLst/>
            <a:ahLst/>
            <a:cxnLst/>
            <a:rect l="l" t="t" r="r" b="b"/>
            <a:pathLst>
              <a:path w="3212678" h="1543050">
                <a:moveTo>
                  <a:pt x="0" y="0"/>
                </a:moveTo>
                <a:lnTo>
                  <a:pt x="3212678" y="0"/>
                </a:lnTo>
                <a:lnTo>
                  <a:pt x="3212678" y="1543050"/>
                </a:lnTo>
                <a:lnTo>
                  <a:pt x="0" y="15430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280616" y="-470402"/>
            <a:ext cx="3512020" cy="3009357"/>
          </a:xfrm>
          <a:custGeom>
            <a:avLst/>
            <a:gdLst/>
            <a:ahLst/>
            <a:cxnLst/>
            <a:rect l="l" t="t" r="r" b="b"/>
            <a:pathLst>
              <a:path w="3512020" h="3009357">
                <a:moveTo>
                  <a:pt x="0" y="0"/>
                </a:moveTo>
                <a:lnTo>
                  <a:pt x="3512020" y="0"/>
                </a:lnTo>
                <a:lnTo>
                  <a:pt x="3512020" y="3009357"/>
                </a:lnTo>
                <a:lnTo>
                  <a:pt x="0" y="30093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5520461" y="2792817"/>
            <a:ext cx="11738839" cy="6213396"/>
          </a:xfrm>
          <a:prstGeom prst="rect">
            <a:avLst/>
          </a:prstGeom>
        </p:spPr>
        <p:txBody>
          <a:bodyPr lIns="0" tIns="0" rIns="0" bIns="0" rtlCol="0" anchor="t">
            <a:spAutoFit/>
          </a:bodyPr>
          <a:lstStyle/>
          <a:p>
            <a:pPr algn="l">
              <a:lnSpc>
                <a:spcPts val="4424"/>
              </a:lnSpc>
            </a:pPr>
            <a:r>
              <a:rPr lang="en-US" sz="3199">
                <a:solidFill>
                  <a:srgbClr val="10028B"/>
                </a:solidFill>
                <a:latin typeface="Poppins"/>
              </a:rPr>
              <a:t>An increase in road accidents and unsafe behavior by drivers has led to an increase in the purchase of premiums.</a:t>
            </a:r>
          </a:p>
          <a:p>
            <a:pPr algn="r">
              <a:lnSpc>
                <a:spcPts val="4424"/>
              </a:lnSpc>
            </a:pPr>
            <a:endParaRPr lang="en-US" sz="3199">
              <a:solidFill>
                <a:srgbClr val="10028B"/>
              </a:solidFill>
              <a:latin typeface="Poppins"/>
            </a:endParaRPr>
          </a:p>
          <a:p>
            <a:pPr algn="just">
              <a:lnSpc>
                <a:spcPts val="4424"/>
              </a:lnSpc>
            </a:pPr>
            <a:r>
              <a:rPr lang="en-US" sz="3199">
                <a:solidFill>
                  <a:srgbClr val="10028B"/>
                </a:solidFill>
                <a:latin typeface="Poppins"/>
              </a:rPr>
              <a:t>Rising costs of auto repair and medical care contribute to the hike in premiums.</a:t>
            </a:r>
          </a:p>
          <a:p>
            <a:pPr algn="just">
              <a:lnSpc>
                <a:spcPts val="4424"/>
              </a:lnSpc>
            </a:pPr>
            <a:endParaRPr lang="en-US" sz="3199">
              <a:solidFill>
                <a:srgbClr val="10028B"/>
              </a:solidFill>
              <a:latin typeface="Poppins"/>
            </a:endParaRPr>
          </a:p>
          <a:p>
            <a:pPr algn="l">
              <a:lnSpc>
                <a:spcPts val="4424"/>
              </a:lnSpc>
            </a:pPr>
            <a:r>
              <a:rPr lang="en-US" sz="3199">
                <a:solidFill>
                  <a:srgbClr val="10028B"/>
                </a:solidFill>
                <a:latin typeface="Poppins"/>
              </a:rPr>
              <a:t>Inflation is another cause of the rise in policy purchases.</a:t>
            </a:r>
          </a:p>
          <a:p>
            <a:pPr algn="r">
              <a:lnSpc>
                <a:spcPts val="4424"/>
              </a:lnSpc>
            </a:pPr>
            <a:endParaRPr lang="en-US" sz="3199">
              <a:solidFill>
                <a:srgbClr val="10028B"/>
              </a:solidFill>
              <a:latin typeface="Poppins"/>
            </a:endParaRPr>
          </a:p>
          <a:p>
            <a:pPr algn="just">
              <a:lnSpc>
                <a:spcPts val="4424"/>
              </a:lnSpc>
            </a:pPr>
            <a:r>
              <a:rPr lang="en-US" sz="3199">
                <a:solidFill>
                  <a:srgbClr val="10028B"/>
                </a:solidFill>
                <a:latin typeface="Poppins"/>
              </a:rPr>
              <a:t>Emerging auto technology also resulted in the progress of the automobile insurance industry.</a:t>
            </a:r>
          </a:p>
        </p:txBody>
      </p:sp>
      <p:sp>
        <p:nvSpPr>
          <p:cNvPr id="7" name="TextBox 7"/>
          <p:cNvSpPr txBox="1"/>
          <p:nvPr/>
        </p:nvSpPr>
        <p:spPr>
          <a:xfrm>
            <a:off x="1028700" y="1061826"/>
            <a:ext cx="3445583" cy="1301706"/>
          </a:xfrm>
          <a:prstGeom prst="rect">
            <a:avLst/>
          </a:prstGeom>
        </p:spPr>
        <p:txBody>
          <a:bodyPr lIns="0" tIns="0" rIns="0" bIns="0" rtlCol="0" anchor="t">
            <a:spAutoFit/>
          </a:bodyPr>
          <a:lstStyle/>
          <a:p>
            <a:pPr algn="l">
              <a:lnSpc>
                <a:spcPts val="9799"/>
              </a:lnSpc>
            </a:pPr>
            <a:r>
              <a:rPr lang="en-US" sz="6999">
                <a:solidFill>
                  <a:srgbClr val="10028B"/>
                </a:solidFill>
                <a:latin typeface="Poppins Ultra-Bold"/>
              </a:rPr>
              <a:t>Causes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409796" y="-4002434"/>
            <a:ext cx="13468350" cy="18288000"/>
          </a:xfrm>
          <a:custGeom>
            <a:avLst/>
            <a:gdLst/>
            <a:ahLst/>
            <a:cxnLst/>
            <a:rect l="l" t="t" r="r" b="b"/>
            <a:pathLst>
              <a:path w="13468350" h="18288000">
                <a:moveTo>
                  <a:pt x="0" y="0"/>
                </a:moveTo>
                <a:lnTo>
                  <a:pt x="13468350" y="0"/>
                </a:lnTo>
                <a:lnTo>
                  <a:pt x="13468350" y="18288000"/>
                </a:lnTo>
                <a:lnTo>
                  <a:pt x="0" y="18288000"/>
                </a:lnTo>
                <a:lnTo>
                  <a:pt x="0" y="0"/>
                </a:lnTo>
                <a:close/>
              </a:path>
            </a:pathLst>
          </a:custGeom>
          <a:blipFill>
            <a:blip r:embed="rId2">
              <a:alphaModFix amt="50000"/>
            </a:blip>
            <a:stretch>
              <a:fillRect/>
            </a:stretch>
          </a:blipFill>
        </p:spPr>
      </p:sp>
      <p:sp>
        <p:nvSpPr>
          <p:cNvPr id="3" name="Freeform 3"/>
          <p:cNvSpPr/>
          <p:nvPr/>
        </p:nvSpPr>
        <p:spPr>
          <a:xfrm>
            <a:off x="-3049734" y="8335261"/>
            <a:ext cx="6465513" cy="3903469"/>
          </a:xfrm>
          <a:custGeom>
            <a:avLst/>
            <a:gdLst/>
            <a:ahLst/>
            <a:cxnLst/>
            <a:rect l="l" t="t" r="r" b="b"/>
            <a:pathLst>
              <a:path w="6465513" h="3903469">
                <a:moveTo>
                  <a:pt x="0" y="0"/>
                </a:moveTo>
                <a:lnTo>
                  <a:pt x="6465513" y="0"/>
                </a:lnTo>
                <a:lnTo>
                  <a:pt x="6465513" y="3903469"/>
                </a:lnTo>
                <a:lnTo>
                  <a:pt x="0" y="39034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890471" y="-3083166"/>
            <a:ext cx="7563241" cy="5006083"/>
          </a:xfrm>
          <a:custGeom>
            <a:avLst/>
            <a:gdLst/>
            <a:ahLst/>
            <a:cxnLst/>
            <a:rect l="l" t="t" r="r" b="b"/>
            <a:pathLst>
              <a:path w="7563241" h="5006083">
                <a:moveTo>
                  <a:pt x="0" y="0"/>
                </a:moveTo>
                <a:lnTo>
                  <a:pt x="7563240" y="0"/>
                </a:lnTo>
                <a:lnTo>
                  <a:pt x="7563240" y="5006083"/>
                </a:lnTo>
                <a:lnTo>
                  <a:pt x="0" y="50060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3665191" y="3870331"/>
            <a:ext cx="10953750" cy="6162675"/>
          </a:xfrm>
          <a:custGeom>
            <a:avLst/>
            <a:gdLst/>
            <a:ahLst/>
            <a:cxnLst/>
            <a:rect l="l" t="t" r="r" b="b"/>
            <a:pathLst>
              <a:path w="10953750" h="6162675">
                <a:moveTo>
                  <a:pt x="0" y="0"/>
                </a:moveTo>
                <a:lnTo>
                  <a:pt x="10953750" y="0"/>
                </a:lnTo>
                <a:lnTo>
                  <a:pt x="10953750" y="6162675"/>
                </a:lnTo>
                <a:lnTo>
                  <a:pt x="0" y="6162675"/>
                </a:lnTo>
                <a:lnTo>
                  <a:pt x="0" y="0"/>
                </a:lnTo>
                <a:close/>
              </a:path>
            </a:pathLst>
          </a:custGeom>
          <a:blipFill>
            <a:blip r:embed="rId7"/>
            <a:stretch>
              <a:fillRect/>
            </a:stretch>
          </a:blipFill>
        </p:spPr>
      </p:sp>
      <p:sp>
        <p:nvSpPr>
          <p:cNvPr id="6" name="Freeform 6"/>
          <p:cNvSpPr/>
          <p:nvPr/>
        </p:nvSpPr>
        <p:spPr>
          <a:xfrm>
            <a:off x="-2219982" y="616620"/>
            <a:ext cx="10789291" cy="1543050"/>
          </a:xfrm>
          <a:custGeom>
            <a:avLst/>
            <a:gdLst/>
            <a:ahLst/>
            <a:cxnLst/>
            <a:rect l="l" t="t" r="r" b="b"/>
            <a:pathLst>
              <a:path w="10789291" h="1543050">
                <a:moveTo>
                  <a:pt x="0" y="0"/>
                </a:moveTo>
                <a:lnTo>
                  <a:pt x="10789291" y="0"/>
                </a:lnTo>
                <a:lnTo>
                  <a:pt x="10789291" y="1543050"/>
                </a:lnTo>
                <a:lnTo>
                  <a:pt x="0" y="15430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815912" y="832537"/>
            <a:ext cx="8023288" cy="888769"/>
          </a:xfrm>
          <a:prstGeom prst="rect">
            <a:avLst/>
          </a:prstGeom>
        </p:spPr>
        <p:txBody>
          <a:bodyPr wrap="square" lIns="0" tIns="0" rIns="0" bIns="0" rtlCol="0" anchor="t">
            <a:spAutoFit/>
          </a:bodyPr>
          <a:lstStyle/>
          <a:p>
            <a:pPr algn="l">
              <a:lnSpc>
                <a:spcPts val="7279"/>
              </a:lnSpc>
            </a:pPr>
            <a:r>
              <a:rPr lang="en-US" sz="5199" dirty="0">
                <a:solidFill>
                  <a:srgbClr val="FFFFFF"/>
                </a:solidFill>
                <a:latin typeface="Poppins Ultra-Bold"/>
              </a:rPr>
              <a:t>Comparison Report</a:t>
            </a:r>
          </a:p>
        </p:txBody>
      </p:sp>
      <p:sp>
        <p:nvSpPr>
          <p:cNvPr id="8" name="TextBox 8"/>
          <p:cNvSpPr txBox="1"/>
          <p:nvPr/>
        </p:nvSpPr>
        <p:spPr>
          <a:xfrm>
            <a:off x="983942" y="2509028"/>
            <a:ext cx="15298712" cy="1095375"/>
          </a:xfrm>
          <a:prstGeom prst="rect">
            <a:avLst/>
          </a:prstGeom>
        </p:spPr>
        <p:txBody>
          <a:bodyPr lIns="0" tIns="0" rIns="0" bIns="0" rtlCol="0" anchor="t">
            <a:spAutoFit/>
          </a:bodyPr>
          <a:lstStyle/>
          <a:p>
            <a:pPr algn="just">
              <a:lnSpc>
                <a:spcPts val="4200"/>
              </a:lnSpc>
            </a:pPr>
            <a:r>
              <a:rPr lang="en-US" sz="3000">
                <a:solidFill>
                  <a:srgbClr val="10028B"/>
                </a:solidFill>
                <a:latin typeface="Poppins"/>
              </a:rPr>
              <a:t>We have prepared a dashboard that shows a comparison report of five different companies. You can also change the company names to uncover any patterns.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409796" y="-4002434"/>
            <a:ext cx="13468350" cy="18288000"/>
          </a:xfrm>
          <a:custGeom>
            <a:avLst/>
            <a:gdLst/>
            <a:ahLst/>
            <a:cxnLst/>
            <a:rect l="l" t="t" r="r" b="b"/>
            <a:pathLst>
              <a:path w="13468350" h="18288000">
                <a:moveTo>
                  <a:pt x="0" y="0"/>
                </a:moveTo>
                <a:lnTo>
                  <a:pt x="13468350" y="0"/>
                </a:lnTo>
                <a:lnTo>
                  <a:pt x="13468350" y="18288000"/>
                </a:lnTo>
                <a:lnTo>
                  <a:pt x="0" y="18288000"/>
                </a:lnTo>
                <a:lnTo>
                  <a:pt x="0" y="0"/>
                </a:lnTo>
                <a:close/>
              </a:path>
            </a:pathLst>
          </a:custGeom>
          <a:blipFill>
            <a:blip r:embed="rId2">
              <a:alphaModFix amt="50000"/>
            </a:blip>
            <a:stretch>
              <a:fillRect/>
            </a:stretch>
          </a:blipFill>
        </p:spPr>
      </p:sp>
      <p:sp>
        <p:nvSpPr>
          <p:cNvPr id="3" name="Freeform 3"/>
          <p:cNvSpPr/>
          <p:nvPr/>
        </p:nvSpPr>
        <p:spPr>
          <a:xfrm>
            <a:off x="-1917230" y="965197"/>
            <a:ext cx="15113698" cy="8356597"/>
          </a:xfrm>
          <a:custGeom>
            <a:avLst/>
            <a:gdLst/>
            <a:ahLst/>
            <a:cxnLst/>
            <a:rect l="l" t="t" r="r" b="b"/>
            <a:pathLst>
              <a:path w="15113698" h="8356597">
                <a:moveTo>
                  <a:pt x="0" y="0"/>
                </a:moveTo>
                <a:lnTo>
                  <a:pt x="15113698" y="0"/>
                </a:lnTo>
                <a:lnTo>
                  <a:pt x="15113698" y="8356597"/>
                </a:lnTo>
                <a:lnTo>
                  <a:pt x="0" y="83565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11650342" y="2947245"/>
            <a:ext cx="6035373" cy="6238113"/>
            <a:chOff x="0" y="0"/>
            <a:chExt cx="8047164" cy="8317484"/>
          </a:xfrm>
        </p:grpSpPr>
        <p:sp>
          <p:nvSpPr>
            <p:cNvPr id="5" name="Freeform 5"/>
            <p:cNvSpPr/>
            <p:nvPr/>
          </p:nvSpPr>
          <p:spPr>
            <a:xfrm>
              <a:off x="0" y="0"/>
              <a:ext cx="8047228" cy="8317484"/>
            </a:xfrm>
            <a:custGeom>
              <a:avLst/>
              <a:gdLst/>
              <a:ahLst/>
              <a:cxnLst/>
              <a:rect l="l" t="t" r="r" b="b"/>
              <a:pathLst>
                <a:path w="8047228" h="8317484">
                  <a:moveTo>
                    <a:pt x="1371473" y="0"/>
                  </a:moveTo>
                  <a:cubicBezTo>
                    <a:pt x="614807" y="0"/>
                    <a:pt x="0" y="613156"/>
                    <a:pt x="0" y="1371473"/>
                  </a:cubicBezTo>
                  <a:lnTo>
                    <a:pt x="0" y="6946011"/>
                  </a:lnTo>
                  <a:cubicBezTo>
                    <a:pt x="0" y="7702550"/>
                    <a:pt x="613156" y="8317484"/>
                    <a:pt x="1371473" y="8317484"/>
                  </a:cubicBezTo>
                  <a:lnTo>
                    <a:pt x="6675755" y="8317484"/>
                  </a:lnTo>
                  <a:cubicBezTo>
                    <a:pt x="7432294" y="8317484"/>
                    <a:pt x="8047228" y="7704328"/>
                    <a:pt x="8047228" y="6946011"/>
                  </a:cubicBezTo>
                  <a:lnTo>
                    <a:pt x="8047228" y="1371473"/>
                  </a:lnTo>
                  <a:cubicBezTo>
                    <a:pt x="8047101" y="614807"/>
                    <a:pt x="7433945" y="0"/>
                    <a:pt x="6675755" y="0"/>
                  </a:cubicBezTo>
                  <a:close/>
                </a:path>
              </a:pathLst>
            </a:custGeom>
            <a:blipFill>
              <a:blip r:embed="rId5"/>
              <a:stretch>
                <a:fillRect l="-82705" r="-82757" b="-79"/>
              </a:stretch>
            </a:blipFill>
          </p:spPr>
        </p:sp>
      </p:grpSp>
      <p:sp>
        <p:nvSpPr>
          <p:cNvPr id="6" name="Freeform 6"/>
          <p:cNvSpPr/>
          <p:nvPr/>
        </p:nvSpPr>
        <p:spPr>
          <a:xfrm>
            <a:off x="10238461" y="8771382"/>
            <a:ext cx="1149077" cy="1515618"/>
          </a:xfrm>
          <a:custGeom>
            <a:avLst/>
            <a:gdLst/>
            <a:ahLst/>
            <a:cxnLst/>
            <a:rect l="l" t="t" r="r" b="b"/>
            <a:pathLst>
              <a:path w="1149077" h="1515618">
                <a:moveTo>
                  <a:pt x="0" y="0"/>
                </a:moveTo>
                <a:lnTo>
                  <a:pt x="1149077" y="0"/>
                </a:lnTo>
                <a:lnTo>
                  <a:pt x="1149077" y="1515618"/>
                </a:lnTo>
                <a:lnTo>
                  <a:pt x="0" y="15156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8795585" y="-1989630"/>
            <a:ext cx="2882351" cy="2882351"/>
          </a:xfrm>
          <a:custGeom>
            <a:avLst/>
            <a:gdLst/>
            <a:ahLst/>
            <a:cxnLst/>
            <a:rect l="l" t="t" r="r" b="b"/>
            <a:pathLst>
              <a:path w="2882351" h="2882351">
                <a:moveTo>
                  <a:pt x="0" y="0"/>
                </a:moveTo>
                <a:lnTo>
                  <a:pt x="2882351" y="0"/>
                </a:lnTo>
                <a:lnTo>
                  <a:pt x="2882351" y="2882351"/>
                </a:lnTo>
                <a:lnTo>
                  <a:pt x="0" y="28823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1577399" y="2874312"/>
            <a:ext cx="6181249" cy="6383988"/>
          </a:xfrm>
          <a:custGeom>
            <a:avLst/>
            <a:gdLst/>
            <a:ahLst/>
            <a:cxnLst/>
            <a:rect l="l" t="t" r="r" b="b"/>
            <a:pathLst>
              <a:path w="6181249" h="6383988">
                <a:moveTo>
                  <a:pt x="0" y="0"/>
                </a:moveTo>
                <a:lnTo>
                  <a:pt x="6181249" y="0"/>
                </a:lnTo>
                <a:lnTo>
                  <a:pt x="6181249" y="6383988"/>
                </a:lnTo>
                <a:lnTo>
                  <a:pt x="0" y="63839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5156123" y="1030300"/>
            <a:ext cx="2100262" cy="1149077"/>
          </a:xfrm>
          <a:custGeom>
            <a:avLst/>
            <a:gdLst/>
            <a:ahLst/>
            <a:cxnLst/>
            <a:rect l="l" t="t" r="r" b="b"/>
            <a:pathLst>
              <a:path w="2100262" h="1149077">
                <a:moveTo>
                  <a:pt x="0" y="0"/>
                </a:moveTo>
                <a:lnTo>
                  <a:pt x="2100262" y="0"/>
                </a:lnTo>
                <a:lnTo>
                  <a:pt x="2100262" y="1149077"/>
                </a:lnTo>
                <a:lnTo>
                  <a:pt x="0" y="11490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0" name="Group 10"/>
          <p:cNvGrpSpPr>
            <a:grpSpLocks noChangeAspect="1"/>
          </p:cNvGrpSpPr>
          <p:nvPr/>
        </p:nvGrpSpPr>
        <p:grpSpPr>
          <a:xfrm>
            <a:off x="11650342" y="2947245"/>
            <a:ext cx="6035373" cy="6238113"/>
            <a:chOff x="0" y="0"/>
            <a:chExt cx="8047164" cy="8317484"/>
          </a:xfrm>
        </p:grpSpPr>
        <p:sp>
          <p:nvSpPr>
            <p:cNvPr id="11" name="Freeform 11"/>
            <p:cNvSpPr/>
            <p:nvPr/>
          </p:nvSpPr>
          <p:spPr>
            <a:xfrm>
              <a:off x="0" y="0"/>
              <a:ext cx="8047228" cy="8317484"/>
            </a:xfrm>
            <a:custGeom>
              <a:avLst/>
              <a:gdLst/>
              <a:ahLst/>
              <a:cxnLst/>
              <a:rect l="l" t="t" r="r" b="b"/>
              <a:pathLst>
                <a:path w="8047228" h="8317484">
                  <a:moveTo>
                    <a:pt x="1371473" y="0"/>
                  </a:moveTo>
                  <a:cubicBezTo>
                    <a:pt x="614807" y="0"/>
                    <a:pt x="0" y="613156"/>
                    <a:pt x="0" y="1371473"/>
                  </a:cubicBezTo>
                  <a:lnTo>
                    <a:pt x="0" y="6946011"/>
                  </a:lnTo>
                  <a:cubicBezTo>
                    <a:pt x="0" y="7702550"/>
                    <a:pt x="613156" y="8317484"/>
                    <a:pt x="1371473" y="8317484"/>
                  </a:cubicBezTo>
                  <a:lnTo>
                    <a:pt x="6675755" y="8317484"/>
                  </a:lnTo>
                  <a:cubicBezTo>
                    <a:pt x="7432294" y="8317484"/>
                    <a:pt x="8047228" y="7704328"/>
                    <a:pt x="8047228" y="6946011"/>
                  </a:cubicBezTo>
                  <a:lnTo>
                    <a:pt x="8047228" y="1371473"/>
                  </a:lnTo>
                  <a:cubicBezTo>
                    <a:pt x="8047101" y="614807"/>
                    <a:pt x="7433945" y="0"/>
                    <a:pt x="6675755" y="0"/>
                  </a:cubicBezTo>
                  <a:close/>
                </a:path>
              </a:pathLst>
            </a:custGeom>
            <a:blipFill>
              <a:blip r:embed="rId14"/>
              <a:stretch>
                <a:fillRect l="-27567" r="-27490" b="-79"/>
              </a:stretch>
            </a:blipFill>
          </p:spPr>
        </p:sp>
      </p:grpSp>
      <p:sp>
        <p:nvSpPr>
          <p:cNvPr id="12" name="Freeform 12"/>
          <p:cNvSpPr/>
          <p:nvPr/>
        </p:nvSpPr>
        <p:spPr>
          <a:xfrm>
            <a:off x="474012" y="3960485"/>
            <a:ext cx="268938" cy="268938"/>
          </a:xfrm>
          <a:custGeom>
            <a:avLst/>
            <a:gdLst/>
            <a:ahLst/>
            <a:cxnLst/>
            <a:rect l="l" t="t" r="r" b="b"/>
            <a:pathLst>
              <a:path w="268938" h="268938">
                <a:moveTo>
                  <a:pt x="0" y="0"/>
                </a:moveTo>
                <a:lnTo>
                  <a:pt x="268938" y="0"/>
                </a:lnTo>
                <a:lnTo>
                  <a:pt x="268938" y="268939"/>
                </a:lnTo>
                <a:lnTo>
                  <a:pt x="0" y="26893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3" name="Freeform 13"/>
          <p:cNvSpPr/>
          <p:nvPr/>
        </p:nvSpPr>
        <p:spPr>
          <a:xfrm>
            <a:off x="474012" y="5592061"/>
            <a:ext cx="268938" cy="268938"/>
          </a:xfrm>
          <a:custGeom>
            <a:avLst/>
            <a:gdLst/>
            <a:ahLst/>
            <a:cxnLst/>
            <a:rect l="l" t="t" r="r" b="b"/>
            <a:pathLst>
              <a:path w="268938" h="268938">
                <a:moveTo>
                  <a:pt x="0" y="0"/>
                </a:moveTo>
                <a:lnTo>
                  <a:pt x="268938" y="0"/>
                </a:lnTo>
                <a:lnTo>
                  <a:pt x="268938" y="268938"/>
                </a:lnTo>
                <a:lnTo>
                  <a:pt x="0" y="26893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4" name="Freeform 14"/>
          <p:cNvSpPr/>
          <p:nvPr/>
        </p:nvSpPr>
        <p:spPr>
          <a:xfrm>
            <a:off x="474012" y="7895996"/>
            <a:ext cx="268938" cy="268938"/>
          </a:xfrm>
          <a:custGeom>
            <a:avLst/>
            <a:gdLst/>
            <a:ahLst/>
            <a:cxnLst/>
            <a:rect l="l" t="t" r="r" b="b"/>
            <a:pathLst>
              <a:path w="268938" h="268938">
                <a:moveTo>
                  <a:pt x="0" y="0"/>
                </a:moveTo>
                <a:lnTo>
                  <a:pt x="268938" y="0"/>
                </a:lnTo>
                <a:lnTo>
                  <a:pt x="268938" y="268939"/>
                </a:lnTo>
                <a:lnTo>
                  <a:pt x="0" y="268939"/>
                </a:lnTo>
                <a:lnTo>
                  <a:pt x="0" y="0"/>
                </a:lnTo>
                <a:close/>
              </a:path>
            </a:pathLst>
          </a:custGeom>
          <a:blipFill>
            <a:blip r:embed="rId17">
              <a:extLst>
                <a:ext uri="{96DAC541-7B7A-43D3-8B79-37D633B846F1}">
                  <asvg:svgBlip xmlns:asvg="http://schemas.microsoft.com/office/drawing/2016/SVG/main" r:embed="rId19"/>
                </a:ext>
              </a:extLst>
            </a:blip>
            <a:stretch>
              <a:fillRect/>
            </a:stretch>
          </a:blipFill>
        </p:spPr>
      </p:sp>
      <p:sp>
        <p:nvSpPr>
          <p:cNvPr id="15" name="Freeform 15"/>
          <p:cNvSpPr/>
          <p:nvPr/>
        </p:nvSpPr>
        <p:spPr>
          <a:xfrm>
            <a:off x="11577399" y="2874312"/>
            <a:ext cx="6181249" cy="6383988"/>
          </a:xfrm>
          <a:custGeom>
            <a:avLst/>
            <a:gdLst/>
            <a:ahLst/>
            <a:cxnLst/>
            <a:rect l="l" t="t" r="r" b="b"/>
            <a:pathLst>
              <a:path w="6181249" h="6383988">
                <a:moveTo>
                  <a:pt x="0" y="0"/>
                </a:moveTo>
                <a:lnTo>
                  <a:pt x="6181249" y="0"/>
                </a:lnTo>
                <a:lnTo>
                  <a:pt x="6181249" y="6383988"/>
                </a:lnTo>
                <a:lnTo>
                  <a:pt x="0" y="638398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6" name="TextBox 16"/>
          <p:cNvSpPr txBox="1"/>
          <p:nvPr/>
        </p:nvSpPr>
        <p:spPr>
          <a:xfrm>
            <a:off x="1104900" y="3744192"/>
            <a:ext cx="9707985" cy="5257800"/>
          </a:xfrm>
          <a:prstGeom prst="rect">
            <a:avLst/>
          </a:prstGeom>
        </p:spPr>
        <p:txBody>
          <a:bodyPr lIns="0" tIns="0" rIns="0" bIns="0" rtlCol="0" anchor="t">
            <a:spAutoFit/>
          </a:bodyPr>
          <a:lstStyle/>
          <a:p>
            <a:pPr algn="just">
              <a:lnSpc>
                <a:spcPts val="4573"/>
              </a:lnSpc>
            </a:pPr>
            <a:r>
              <a:rPr lang="en-US" sz="3300">
                <a:solidFill>
                  <a:srgbClr val="FFFFFF"/>
                </a:solidFill>
                <a:latin typeface="Poppins"/>
              </a:rPr>
              <a:t>Insurers should maintain transparency in coverage, rights, and complaint processes.</a:t>
            </a:r>
          </a:p>
          <a:p>
            <a:pPr algn="just">
              <a:lnSpc>
                <a:spcPts val="4573"/>
              </a:lnSpc>
            </a:pPr>
            <a:endParaRPr lang="en-US" sz="3300">
              <a:solidFill>
                <a:srgbClr val="FFFFFF"/>
              </a:solidFill>
              <a:latin typeface="Poppins"/>
            </a:endParaRPr>
          </a:p>
          <a:p>
            <a:pPr algn="l">
              <a:lnSpc>
                <a:spcPts val="4573"/>
              </a:lnSpc>
            </a:pPr>
            <a:r>
              <a:rPr lang="en-US" sz="3300">
                <a:solidFill>
                  <a:srgbClr val="FFFFFF"/>
                </a:solidFill>
                <a:latin typeface="Poppins"/>
              </a:rPr>
              <a:t>There is a need to ensure that insurance companies comply with consumer protection regulations.</a:t>
            </a:r>
          </a:p>
          <a:p>
            <a:pPr algn="r">
              <a:lnSpc>
                <a:spcPts val="4573"/>
              </a:lnSpc>
            </a:pPr>
            <a:endParaRPr lang="en-US" sz="3300">
              <a:solidFill>
                <a:srgbClr val="FFFFFF"/>
              </a:solidFill>
              <a:latin typeface="Poppins"/>
            </a:endParaRPr>
          </a:p>
          <a:p>
            <a:pPr algn="l">
              <a:lnSpc>
                <a:spcPts val="4573"/>
              </a:lnSpc>
            </a:pPr>
            <a:r>
              <a:rPr lang="en-US" sz="3300">
                <a:solidFill>
                  <a:srgbClr val="FFFFFF"/>
                </a:solidFill>
                <a:latin typeface="Poppins"/>
              </a:rPr>
              <a:t>A quick resolution of disputes is also necessary.</a:t>
            </a:r>
          </a:p>
        </p:txBody>
      </p:sp>
      <p:sp>
        <p:nvSpPr>
          <p:cNvPr id="17" name="TextBox 17"/>
          <p:cNvSpPr txBox="1"/>
          <p:nvPr/>
        </p:nvSpPr>
        <p:spPr>
          <a:xfrm>
            <a:off x="1223748" y="1837668"/>
            <a:ext cx="8831742" cy="1301706"/>
          </a:xfrm>
          <a:prstGeom prst="rect">
            <a:avLst/>
          </a:prstGeom>
        </p:spPr>
        <p:txBody>
          <a:bodyPr lIns="0" tIns="0" rIns="0" bIns="0" rtlCol="0" anchor="t">
            <a:spAutoFit/>
          </a:bodyPr>
          <a:lstStyle/>
          <a:p>
            <a:pPr algn="l">
              <a:lnSpc>
                <a:spcPts val="9799"/>
              </a:lnSpc>
            </a:pPr>
            <a:r>
              <a:rPr lang="en-US" sz="6999" dirty="0">
                <a:solidFill>
                  <a:srgbClr val="09014D"/>
                </a:solidFill>
                <a:latin typeface="Poppins Ultra-Bold"/>
              </a:rPr>
              <a:t>Recommendations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95"/>
            <a:ext cx="18288000" cy="10285105"/>
          </a:xfrm>
          <a:custGeom>
            <a:avLst/>
            <a:gdLst/>
            <a:ahLst/>
            <a:cxnLst/>
            <a:rect l="l" t="t" r="r" b="b"/>
            <a:pathLst>
              <a:path w="18288000" h="10285105">
                <a:moveTo>
                  <a:pt x="0" y="0"/>
                </a:moveTo>
                <a:lnTo>
                  <a:pt x="18288000" y="0"/>
                </a:lnTo>
                <a:lnTo>
                  <a:pt x="18288000" y="10285105"/>
                </a:lnTo>
                <a:lnTo>
                  <a:pt x="0" y="10285105"/>
                </a:lnTo>
                <a:lnTo>
                  <a:pt x="0" y="0"/>
                </a:lnTo>
                <a:close/>
              </a:path>
            </a:pathLst>
          </a:custGeom>
          <a:blipFill>
            <a:blip r:embed="rId2"/>
            <a:stretch>
              <a:fillRect l="-6522" r="-6498" b="-18"/>
            </a:stretch>
          </a:blipFill>
        </p:spPr>
      </p:sp>
      <p:sp>
        <p:nvSpPr>
          <p:cNvPr id="3" name="Freeform 3"/>
          <p:cNvSpPr/>
          <p:nvPr/>
        </p:nvSpPr>
        <p:spPr>
          <a:xfrm>
            <a:off x="-2396261" y="-1226934"/>
            <a:ext cx="13659841" cy="14643659"/>
          </a:xfrm>
          <a:custGeom>
            <a:avLst/>
            <a:gdLst/>
            <a:ahLst/>
            <a:cxnLst/>
            <a:rect l="l" t="t" r="r" b="b"/>
            <a:pathLst>
              <a:path w="13659841" h="14643659">
                <a:moveTo>
                  <a:pt x="0" y="0"/>
                </a:moveTo>
                <a:lnTo>
                  <a:pt x="13659840" y="0"/>
                </a:lnTo>
                <a:lnTo>
                  <a:pt x="13659840" y="14643659"/>
                </a:lnTo>
                <a:lnTo>
                  <a:pt x="0" y="146436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309847" y="7398372"/>
            <a:ext cx="6904520" cy="5777227"/>
          </a:xfrm>
          <a:custGeom>
            <a:avLst/>
            <a:gdLst/>
            <a:ahLst/>
            <a:cxnLst/>
            <a:rect l="l" t="t" r="r" b="b"/>
            <a:pathLst>
              <a:path w="6904520" h="5777227">
                <a:moveTo>
                  <a:pt x="0" y="0"/>
                </a:moveTo>
                <a:lnTo>
                  <a:pt x="6904520" y="0"/>
                </a:lnTo>
                <a:lnTo>
                  <a:pt x="6904520" y="5777227"/>
                </a:lnTo>
                <a:lnTo>
                  <a:pt x="0" y="57772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28700" y="4702950"/>
            <a:ext cx="9074668" cy="1876796"/>
          </a:xfrm>
          <a:prstGeom prst="rect">
            <a:avLst/>
          </a:prstGeom>
        </p:spPr>
        <p:txBody>
          <a:bodyPr wrap="square" lIns="0" tIns="0" rIns="0" bIns="0" rtlCol="0" anchor="t">
            <a:spAutoFit/>
          </a:bodyPr>
          <a:lstStyle/>
          <a:p>
            <a:pPr algn="l">
              <a:lnSpc>
                <a:spcPts val="15425"/>
              </a:lnSpc>
            </a:pPr>
            <a:r>
              <a:rPr lang="en-US" sz="11017" dirty="0">
                <a:solidFill>
                  <a:srgbClr val="FFFFFF"/>
                </a:solidFill>
                <a:latin typeface="Poppins Ultra-Bold"/>
              </a:rPr>
              <a:t>THANKYOU</a:t>
            </a:r>
          </a:p>
        </p:txBody>
      </p:sp>
      <p:sp>
        <p:nvSpPr>
          <p:cNvPr id="6" name="TextBox 6"/>
          <p:cNvSpPr txBox="1"/>
          <p:nvPr/>
        </p:nvSpPr>
        <p:spPr>
          <a:xfrm>
            <a:off x="413528" y="6747662"/>
            <a:ext cx="9689840" cy="2508171"/>
          </a:xfrm>
          <a:prstGeom prst="rect">
            <a:avLst/>
          </a:prstGeom>
        </p:spPr>
        <p:txBody>
          <a:bodyPr lIns="0" tIns="0" rIns="0" bIns="0" rtlCol="0" anchor="t">
            <a:spAutoFit/>
          </a:bodyPr>
          <a:lstStyle/>
          <a:p>
            <a:pPr algn="just">
              <a:lnSpc>
                <a:spcPts val="4874"/>
              </a:lnSpc>
            </a:pPr>
            <a:r>
              <a:rPr lang="en-US" sz="3499">
                <a:solidFill>
                  <a:srgbClr val="FFFFFF"/>
                </a:solidFill>
                <a:latin typeface="Poppins"/>
              </a:rPr>
              <a:t>The project helps to understand the insurance market environment and make informed decisions that protect consumer interests within the state.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409796" y="-4002434"/>
            <a:ext cx="13468350" cy="18288000"/>
          </a:xfrm>
          <a:custGeom>
            <a:avLst/>
            <a:gdLst/>
            <a:ahLst/>
            <a:cxnLst/>
            <a:rect l="l" t="t" r="r" b="b"/>
            <a:pathLst>
              <a:path w="13468350" h="18288000">
                <a:moveTo>
                  <a:pt x="0" y="0"/>
                </a:moveTo>
                <a:lnTo>
                  <a:pt x="13468350" y="0"/>
                </a:lnTo>
                <a:lnTo>
                  <a:pt x="13468350" y="18288000"/>
                </a:lnTo>
                <a:lnTo>
                  <a:pt x="0" y="18288000"/>
                </a:lnTo>
                <a:lnTo>
                  <a:pt x="0" y="0"/>
                </a:lnTo>
                <a:close/>
              </a:path>
            </a:pathLst>
          </a:custGeom>
          <a:blipFill>
            <a:blip r:embed="rId2">
              <a:alphaModFix amt="50000"/>
            </a:blip>
            <a:stretch>
              <a:fillRect/>
            </a:stretch>
          </a:blipFill>
        </p:spPr>
      </p:sp>
      <p:sp>
        <p:nvSpPr>
          <p:cNvPr id="3" name="Freeform 3"/>
          <p:cNvSpPr/>
          <p:nvPr/>
        </p:nvSpPr>
        <p:spPr>
          <a:xfrm>
            <a:off x="8009544" y="1794729"/>
            <a:ext cx="4994910" cy="9862814"/>
          </a:xfrm>
          <a:custGeom>
            <a:avLst/>
            <a:gdLst/>
            <a:ahLst/>
            <a:cxnLst/>
            <a:rect l="l" t="t" r="r" b="b"/>
            <a:pathLst>
              <a:path w="4994910" h="9862814">
                <a:moveTo>
                  <a:pt x="0" y="0"/>
                </a:moveTo>
                <a:lnTo>
                  <a:pt x="4994910" y="0"/>
                </a:lnTo>
                <a:lnTo>
                  <a:pt x="4994910" y="9862814"/>
                </a:lnTo>
                <a:lnTo>
                  <a:pt x="0" y="98628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8186471" y="2029635"/>
            <a:ext cx="4638723" cy="8257365"/>
            <a:chOff x="0" y="0"/>
            <a:chExt cx="6184964" cy="11009820"/>
          </a:xfrm>
        </p:grpSpPr>
        <p:sp>
          <p:nvSpPr>
            <p:cNvPr id="5" name="Freeform 5"/>
            <p:cNvSpPr/>
            <p:nvPr/>
          </p:nvSpPr>
          <p:spPr>
            <a:xfrm>
              <a:off x="0" y="0"/>
              <a:ext cx="6185027" cy="11009757"/>
            </a:xfrm>
            <a:custGeom>
              <a:avLst/>
              <a:gdLst/>
              <a:ahLst/>
              <a:cxnLst/>
              <a:rect l="l" t="t" r="r" b="b"/>
              <a:pathLst>
                <a:path w="6185027" h="11009757">
                  <a:moveTo>
                    <a:pt x="990092" y="0"/>
                  </a:moveTo>
                  <a:cubicBezTo>
                    <a:pt x="443103" y="0"/>
                    <a:pt x="0" y="443103"/>
                    <a:pt x="0" y="990092"/>
                  </a:cubicBezTo>
                  <a:lnTo>
                    <a:pt x="0" y="11009757"/>
                  </a:lnTo>
                  <a:lnTo>
                    <a:pt x="6185027" y="11009757"/>
                  </a:lnTo>
                  <a:lnTo>
                    <a:pt x="6185027" y="911225"/>
                  </a:lnTo>
                  <a:lnTo>
                    <a:pt x="6185027" y="911225"/>
                  </a:lnTo>
                  <a:cubicBezTo>
                    <a:pt x="6144768" y="401066"/>
                    <a:pt x="5718429" y="0"/>
                    <a:pt x="5197983" y="0"/>
                  </a:cubicBezTo>
                  <a:close/>
                </a:path>
              </a:pathLst>
            </a:custGeom>
            <a:blipFill>
              <a:blip r:embed="rId5"/>
              <a:stretch>
                <a:fillRect l="-33266" b="-12410"/>
              </a:stretch>
            </a:blipFill>
          </p:spPr>
        </p:sp>
      </p:grpSp>
      <p:sp>
        <p:nvSpPr>
          <p:cNvPr id="6" name="Freeform 6"/>
          <p:cNvSpPr/>
          <p:nvPr/>
        </p:nvSpPr>
        <p:spPr>
          <a:xfrm>
            <a:off x="8186471" y="2029635"/>
            <a:ext cx="4641047" cy="9282093"/>
          </a:xfrm>
          <a:custGeom>
            <a:avLst/>
            <a:gdLst/>
            <a:ahLst/>
            <a:cxnLst/>
            <a:rect l="l" t="t" r="r" b="b"/>
            <a:pathLst>
              <a:path w="4641047" h="9282093">
                <a:moveTo>
                  <a:pt x="0" y="0"/>
                </a:moveTo>
                <a:lnTo>
                  <a:pt x="4641047" y="0"/>
                </a:lnTo>
                <a:lnTo>
                  <a:pt x="4641047" y="9282093"/>
                </a:lnTo>
                <a:lnTo>
                  <a:pt x="0" y="9282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3058165" y="-1761153"/>
            <a:ext cx="4994910" cy="9862814"/>
          </a:xfrm>
          <a:custGeom>
            <a:avLst/>
            <a:gdLst/>
            <a:ahLst/>
            <a:cxnLst/>
            <a:rect l="l" t="t" r="r" b="b"/>
            <a:pathLst>
              <a:path w="4994910" h="9862814">
                <a:moveTo>
                  <a:pt x="0" y="0"/>
                </a:moveTo>
                <a:lnTo>
                  <a:pt x="4994910" y="0"/>
                </a:lnTo>
                <a:lnTo>
                  <a:pt x="4994910" y="9862813"/>
                </a:lnTo>
                <a:lnTo>
                  <a:pt x="0" y="98628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a:grpSpLocks noChangeAspect="1"/>
          </p:cNvGrpSpPr>
          <p:nvPr/>
        </p:nvGrpSpPr>
        <p:grpSpPr>
          <a:xfrm>
            <a:off x="13235092" y="0"/>
            <a:ext cx="4641047" cy="7887500"/>
            <a:chOff x="0" y="0"/>
            <a:chExt cx="6188062" cy="10516667"/>
          </a:xfrm>
        </p:grpSpPr>
        <p:sp>
          <p:nvSpPr>
            <p:cNvPr id="9" name="Freeform 9"/>
            <p:cNvSpPr/>
            <p:nvPr/>
          </p:nvSpPr>
          <p:spPr>
            <a:xfrm>
              <a:off x="0" y="0"/>
              <a:ext cx="6188075" cy="10516616"/>
            </a:xfrm>
            <a:custGeom>
              <a:avLst/>
              <a:gdLst/>
              <a:ahLst/>
              <a:cxnLst/>
              <a:rect l="l" t="t" r="r" b="b"/>
              <a:pathLst>
                <a:path w="6188075" h="10516616">
                  <a:moveTo>
                    <a:pt x="0" y="0"/>
                  </a:moveTo>
                  <a:lnTo>
                    <a:pt x="0" y="9526524"/>
                  </a:lnTo>
                  <a:cubicBezTo>
                    <a:pt x="0" y="10073513"/>
                    <a:pt x="443103" y="10516616"/>
                    <a:pt x="990092" y="10516616"/>
                  </a:cubicBezTo>
                  <a:lnTo>
                    <a:pt x="5197983" y="10516616"/>
                  </a:lnTo>
                  <a:cubicBezTo>
                    <a:pt x="5744972" y="10516616"/>
                    <a:pt x="6188075" y="10073513"/>
                    <a:pt x="6188075" y="9526524"/>
                  </a:cubicBezTo>
                  <a:lnTo>
                    <a:pt x="6188075" y="0"/>
                  </a:lnTo>
                  <a:close/>
                </a:path>
              </a:pathLst>
            </a:custGeom>
            <a:blipFill>
              <a:blip r:embed="rId10"/>
              <a:stretch>
                <a:fillRect l="-48524" t="-17681" r="-188274"/>
              </a:stretch>
            </a:blipFill>
          </p:spPr>
        </p:sp>
      </p:grpSp>
      <p:sp>
        <p:nvSpPr>
          <p:cNvPr id="10" name="Freeform 10"/>
          <p:cNvSpPr/>
          <p:nvPr/>
        </p:nvSpPr>
        <p:spPr>
          <a:xfrm>
            <a:off x="509854" y="3246453"/>
            <a:ext cx="291113" cy="291113"/>
          </a:xfrm>
          <a:custGeom>
            <a:avLst/>
            <a:gdLst/>
            <a:ahLst/>
            <a:cxnLst/>
            <a:rect l="l" t="t" r="r" b="b"/>
            <a:pathLst>
              <a:path w="291113" h="291113">
                <a:moveTo>
                  <a:pt x="0" y="0"/>
                </a:moveTo>
                <a:lnTo>
                  <a:pt x="291113" y="0"/>
                </a:lnTo>
                <a:lnTo>
                  <a:pt x="291113" y="291113"/>
                </a:lnTo>
                <a:lnTo>
                  <a:pt x="0" y="29111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a:off x="509854" y="3970353"/>
            <a:ext cx="291113" cy="291113"/>
          </a:xfrm>
          <a:custGeom>
            <a:avLst/>
            <a:gdLst/>
            <a:ahLst/>
            <a:cxnLst/>
            <a:rect l="l" t="t" r="r" b="b"/>
            <a:pathLst>
              <a:path w="291113" h="291113">
                <a:moveTo>
                  <a:pt x="0" y="0"/>
                </a:moveTo>
                <a:lnTo>
                  <a:pt x="291113" y="0"/>
                </a:lnTo>
                <a:lnTo>
                  <a:pt x="291113" y="291113"/>
                </a:lnTo>
                <a:lnTo>
                  <a:pt x="0" y="291113"/>
                </a:lnTo>
                <a:lnTo>
                  <a:pt x="0" y="0"/>
                </a:lnTo>
                <a:close/>
              </a:path>
            </a:pathLst>
          </a:custGeom>
          <a:blipFill>
            <a:blip r:embed="rId11">
              <a:extLst>
                <a:ext uri="{96DAC541-7B7A-43D3-8B79-37D633B846F1}">
                  <asvg:svgBlip xmlns:asvg="http://schemas.microsoft.com/office/drawing/2016/SVG/main" r:embed="rId13"/>
                </a:ext>
              </a:extLst>
            </a:blip>
            <a:stretch>
              <a:fillRect/>
            </a:stretch>
          </a:blipFill>
        </p:spPr>
      </p:sp>
      <p:sp>
        <p:nvSpPr>
          <p:cNvPr id="12" name="Freeform 12"/>
          <p:cNvSpPr/>
          <p:nvPr/>
        </p:nvSpPr>
        <p:spPr>
          <a:xfrm>
            <a:off x="509854" y="4690100"/>
            <a:ext cx="291113" cy="291113"/>
          </a:xfrm>
          <a:custGeom>
            <a:avLst/>
            <a:gdLst/>
            <a:ahLst/>
            <a:cxnLst/>
            <a:rect l="l" t="t" r="r" b="b"/>
            <a:pathLst>
              <a:path w="291113" h="291113">
                <a:moveTo>
                  <a:pt x="0" y="0"/>
                </a:moveTo>
                <a:lnTo>
                  <a:pt x="291113" y="0"/>
                </a:lnTo>
                <a:lnTo>
                  <a:pt x="291113" y="291113"/>
                </a:lnTo>
                <a:lnTo>
                  <a:pt x="0" y="291113"/>
                </a:lnTo>
                <a:lnTo>
                  <a:pt x="0" y="0"/>
                </a:lnTo>
                <a:close/>
              </a:path>
            </a:pathLst>
          </a:custGeom>
          <a:blipFill>
            <a:blip r:embed="rId11">
              <a:extLst>
                <a:ext uri="{96DAC541-7B7A-43D3-8B79-37D633B846F1}">
                  <asvg:svgBlip xmlns:asvg="http://schemas.microsoft.com/office/drawing/2016/SVG/main" r:embed="rId14"/>
                </a:ext>
              </a:extLst>
            </a:blip>
            <a:stretch>
              <a:fillRect/>
            </a:stretch>
          </a:blipFill>
        </p:spPr>
      </p:sp>
      <p:sp>
        <p:nvSpPr>
          <p:cNvPr id="13" name="Freeform 13"/>
          <p:cNvSpPr/>
          <p:nvPr/>
        </p:nvSpPr>
        <p:spPr>
          <a:xfrm>
            <a:off x="509854" y="5572125"/>
            <a:ext cx="291113" cy="291113"/>
          </a:xfrm>
          <a:custGeom>
            <a:avLst/>
            <a:gdLst/>
            <a:ahLst/>
            <a:cxnLst/>
            <a:rect l="l" t="t" r="r" b="b"/>
            <a:pathLst>
              <a:path w="291113" h="291113">
                <a:moveTo>
                  <a:pt x="0" y="0"/>
                </a:moveTo>
                <a:lnTo>
                  <a:pt x="291113" y="0"/>
                </a:lnTo>
                <a:lnTo>
                  <a:pt x="291113" y="291113"/>
                </a:lnTo>
                <a:lnTo>
                  <a:pt x="0" y="29111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4" name="Freeform 14"/>
          <p:cNvSpPr/>
          <p:nvPr/>
        </p:nvSpPr>
        <p:spPr>
          <a:xfrm>
            <a:off x="509854" y="7015763"/>
            <a:ext cx="291113" cy="291113"/>
          </a:xfrm>
          <a:custGeom>
            <a:avLst/>
            <a:gdLst/>
            <a:ahLst/>
            <a:cxnLst/>
            <a:rect l="l" t="t" r="r" b="b"/>
            <a:pathLst>
              <a:path w="291113" h="291113">
                <a:moveTo>
                  <a:pt x="0" y="0"/>
                </a:moveTo>
                <a:lnTo>
                  <a:pt x="291113" y="0"/>
                </a:lnTo>
                <a:lnTo>
                  <a:pt x="291113" y="291112"/>
                </a:lnTo>
                <a:lnTo>
                  <a:pt x="0" y="291112"/>
                </a:lnTo>
                <a:lnTo>
                  <a:pt x="0" y="0"/>
                </a:lnTo>
                <a:close/>
              </a:path>
            </a:pathLst>
          </a:custGeom>
          <a:blipFill>
            <a:blip r:embed="rId15">
              <a:extLst>
                <a:ext uri="{96DAC541-7B7A-43D3-8B79-37D633B846F1}">
                  <asvg:svgBlip xmlns:asvg="http://schemas.microsoft.com/office/drawing/2016/SVG/main" r:embed="rId17"/>
                </a:ext>
              </a:extLst>
            </a:blip>
            <a:stretch>
              <a:fillRect/>
            </a:stretch>
          </a:blipFill>
        </p:spPr>
      </p:sp>
      <p:sp>
        <p:nvSpPr>
          <p:cNvPr id="15" name="Freeform 15"/>
          <p:cNvSpPr/>
          <p:nvPr/>
        </p:nvSpPr>
        <p:spPr>
          <a:xfrm>
            <a:off x="509854" y="8539991"/>
            <a:ext cx="291113" cy="291113"/>
          </a:xfrm>
          <a:custGeom>
            <a:avLst/>
            <a:gdLst/>
            <a:ahLst/>
            <a:cxnLst/>
            <a:rect l="l" t="t" r="r" b="b"/>
            <a:pathLst>
              <a:path w="291113" h="291113">
                <a:moveTo>
                  <a:pt x="0" y="0"/>
                </a:moveTo>
                <a:lnTo>
                  <a:pt x="291113" y="0"/>
                </a:lnTo>
                <a:lnTo>
                  <a:pt x="291113" y="291113"/>
                </a:lnTo>
                <a:lnTo>
                  <a:pt x="0" y="291113"/>
                </a:lnTo>
                <a:lnTo>
                  <a:pt x="0" y="0"/>
                </a:lnTo>
                <a:close/>
              </a:path>
            </a:pathLst>
          </a:custGeom>
          <a:blipFill>
            <a:blip r:embed="rId15">
              <a:extLst>
                <a:ext uri="{96DAC541-7B7A-43D3-8B79-37D633B846F1}">
                  <asvg:svgBlip xmlns:asvg="http://schemas.microsoft.com/office/drawing/2016/SVG/main" r:embed="rId18"/>
                </a:ext>
              </a:extLst>
            </a:blip>
            <a:stretch>
              <a:fillRect/>
            </a:stretch>
          </a:blipFill>
        </p:spPr>
      </p:sp>
      <p:sp>
        <p:nvSpPr>
          <p:cNvPr id="16" name="Freeform 16"/>
          <p:cNvSpPr/>
          <p:nvPr/>
        </p:nvSpPr>
        <p:spPr>
          <a:xfrm>
            <a:off x="509854" y="9259738"/>
            <a:ext cx="291113" cy="291113"/>
          </a:xfrm>
          <a:custGeom>
            <a:avLst/>
            <a:gdLst/>
            <a:ahLst/>
            <a:cxnLst/>
            <a:rect l="l" t="t" r="r" b="b"/>
            <a:pathLst>
              <a:path w="291113" h="291113">
                <a:moveTo>
                  <a:pt x="0" y="0"/>
                </a:moveTo>
                <a:lnTo>
                  <a:pt x="291113" y="0"/>
                </a:lnTo>
                <a:lnTo>
                  <a:pt x="291113" y="291113"/>
                </a:lnTo>
                <a:lnTo>
                  <a:pt x="0" y="291113"/>
                </a:lnTo>
                <a:lnTo>
                  <a:pt x="0" y="0"/>
                </a:lnTo>
                <a:close/>
              </a:path>
            </a:pathLst>
          </a:custGeom>
          <a:blipFill>
            <a:blip r:embed="rId15">
              <a:extLst>
                <a:ext uri="{96DAC541-7B7A-43D3-8B79-37D633B846F1}">
                  <asvg:svgBlip xmlns:asvg="http://schemas.microsoft.com/office/drawing/2016/SVG/main" r:embed="rId19"/>
                </a:ext>
              </a:extLst>
            </a:blip>
            <a:stretch>
              <a:fillRect/>
            </a:stretch>
          </a:blipFill>
        </p:spPr>
      </p:sp>
      <p:sp>
        <p:nvSpPr>
          <p:cNvPr id="17" name="Freeform 17"/>
          <p:cNvSpPr/>
          <p:nvPr/>
        </p:nvSpPr>
        <p:spPr>
          <a:xfrm>
            <a:off x="13235092" y="-1394593"/>
            <a:ext cx="4641047" cy="9282093"/>
          </a:xfrm>
          <a:custGeom>
            <a:avLst/>
            <a:gdLst/>
            <a:ahLst/>
            <a:cxnLst/>
            <a:rect l="l" t="t" r="r" b="b"/>
            <a:pathLst>
              <a:path w="4641047" h="9282093">
                <a:moveTo>
                  <a:pt x="0" y="0"/>
                </a:moveTo>
                <a:lnTo>
                  <a:pt x="4641047" y="0"/>
                </a:lnTo>
                <a:lnTo>
                  <a:pt x="4641047" y="9282093"/>
                </a:lnTo>
                <a:lnTo>
                  <a:pt x="0" y="928209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8" name="Freeform 18"/>
          <p:cNvSpPr/>
          <p:nvPr/>
        </p:nvSpPr>
        <p:spPr>
          <a:xfrm>
            <a:off x="15092620" y="8478098"/>
            <a:ext cx="4318435" cy="3179369"/>
          </a:xfrm>
          <a:custGeom>
            <a:avLst/>
            <a:gdLst/>
            <a:ahLst/>
            <a:cxnLst/>
            <a:rect l="l" t="t" r="r" b="b"/>
            <a:pathLst>
              <a:path w="4318435" h="3179369">
                <a:moveTo>
                  <a:pt x="0" y="0"/>
                </a:moveTo>
                <a:lnTo>
                  <a:pt x="4318435" y="0"/>
                </a:lnTo>
                <a:lnTo>
                  <a:pt x="4318435" y="3179369"/>
                </a:lnTo>
                <a:lnTo>
                  <a:pt x="0" y="3179369"/>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9" name="TextBox 19"/>
          <p:cNvSpPr txBox="1"/>
          <p:nvPr/>
        </p:nvSpPr>
        <p:spPr>
          <a:xfrm>
            <a:off x="509854" y="734063"/>
            <a:ext cx="4878389" cy="2028695"/>
          </a:xfrm>
          <a:prstGeom prst="rect">
            <a:avLst/>
          </a:prstGeom>
        </p:spPr>
        <p:txBody>
          <a:bodyPr lIns="0" tIns="0" rIns="0" bIns="0" rtlCol="0" anchor="t">
            <a:spAutoFit/>
          </a:bodyPr>
          <a:lstStyle/>
          <a:p>
            <a:pPr algn="just">
              <a:lnSpc>
                <a:spcPts val="7650"/>
              </a:lnSpc>
            </a:pPr>
            <a:r>
              <a:rPr lang="en-US" sz="6999">
                <a:solidFill>
                  <a:srgbClr val="10028B"/>
                </a:solidFill>
                <a:latin typeface="Poppins Ultra-Bold"/>
              </a:rPr>
              <a:t>CONTENT INDEX</a:t>
            </a:r>
          </a:p>
        </p:txBody>
      </p:sp>
      <p:sp>
        <p:nvSpPr>
          <p:cNvPr id="20" name="TextBox 20"/>
          <p:cNvSpPr txBox="1"/>
          <p:nvPr/>
        </p:nvSpPr>
        <p:spPr>
          <a:xfrm>
            <a:off x="915267" y="3020406"/>
            <a:ext cx="6819776" cy="6775371"/>
          </a:xfrm>
          <a:prstGeom prst="rect">
            <a:avLst/>
          </a:prstGeom>
        </p:spPr>
        <p:txBody>
          <a:bodyPr lIns="0" tIns="0" rIns="0" bIns="0" rtlCol="0" anchor="t">
            <a:spAutoFit/>
          </a:bodyPr>
          <a:lstStyle/>
          <a:p>
            <a:pPr algn="l">
              <a:lnSpc>
                <a:spcPts val="5924"/>
              </a:lnSpc>
            </a:pPr>
            <a:r>
              <a:rPr lang="en-US" sz="3499">
                <a:solidFill>
                  <a:srgbClr val="10028B"/>
                </a:solidFill>
                <a:latin typeface="Poppins"/>
              </a:rPr>
              <a:t>Project Description</a:t>
            </a:r>
          </a:p>
          <a:p>
            <a:pPr algn="l">
              <a:lnSpc>
                <a:spcPts val="5924"/>
              </a:lnSpc>
            </a:pPr>
            <a:r>
              <a:rPr lang="en-US" sz="3499">
                <a:solidFill>
                  <a:srgbClr val="10028B"/>
                </a:solidFill>
                <a:latin typeface="Poppins"/>
              </a:rPr>
              <a:t>Complaint Diagnostic Report Diagnostic Analysis</a:t>
            </a:r>
          </a:p>
          <a:p>
            <a:pPr algn="just">
              <a:lnSpc>
                <a:spcPts val="5924"/>
              </a:lnSpc>
            </a:pPr>
            <a:r>
              <a:rPr lang="en-US" sz="3499">
                <a:solidFill>
                  <a:srgbClr val="10028B"/>
                </a:solidFill>
                <a:latin typeface="Poppins"/>
              </a:rPr>
              <a:t>Progress of Premiums Over the Years</a:t>
            </a:r>
          </a:p>
          <a:p>
            <a:pPr algn="l">
              <a:lnSpc>
                <a:spcPts val="5924"/>
              </a:lnSpc>
            </a:pPr>
            <a:r>
              <a:rPr lang="en-US" sz="3499">
                <a:solidFill>
                  <a:srgbClr val="10028B"/>
                </a:solidFill>
                <a:latin typeface="Poppins"/>
              </a:rPr>
              <a:t>Causes of the Progress of Premiums</a:t>
            </a:r>
          </a:p>
          <a:p>
            <a:pPr algn="l">
              <a:lnSpc>
                <a:spcPts val="5924"/>
              </a:lnSpc>
            </a:pPr>
            <a:r>
              <a:rPr lang="en-US" sz="3499">
                <a:solidFill>
                  <a:srgbClr val="10028B"/>
                </a:solidFill>
                <a:latin typeface="Poppins"/>
              </a:rPr>
              <a:t>Comparison Report Recommendations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409796" y="-4002434"/>
            <a:ext cx="13468350" cy="18288000"/>
          </a:xfrm>
          <a:custGeom>
            <a:avLst/>
            <a:gdLst/>
            <a:ahLst/>
            <a:cxnLst/>
            <a:rect l="l" t="t" r="r" b="b"/>
            <a:pathLst>
              <a:path w="13468350" h="18288000">
                <a:moveTo>
                  <a:pt x="0" y="0"/>
                </a:moveTo>
                <a:lnTo>
                  <a:pt x="13468350" y="0"/>
                </a:lnTo>
                <a:lnTo>
                  <a:pt x="13468350" y="18288000"/>
                </a:lnTo>
                <a:lnTo>
                  <a:pt x="0" y="18288000"/>
                </a:lnTo>
                <a:lnTo>
                  <a:pt x="0" y="0"/>
                </a:lnTo>
                <a:close/>
              </a:path>
            </a:pathLst>
          </a:custGeom>
          <a:blipFill>
            <a:blip r:embed="rId2">
              <a:alphaModFix amt="50000"/>
            </a:blip>
            <a:stretch>
              <a:fillRect/>
            </a:stretch>
          </a:blipFill>
        </p:spPr>
      </p:sp>
      <p:grpSp>
        <p:nvGrpSpPr>
          <p:cNvPr id="3" name="Group 3"/>
          <p:cNvGrpSpPr>
            <a:grpSpLocks noChangeAspect="1"/>
          </p:cNvGrpSpPr>
          <p:nvPr/>
        </p:nvGrpSpPr>
        <p:grpSpPr>
          <a:xfrm rot="-868920">
            <a:off x="10224106" y="305391"/>
            <a:ext cx="9368199" cy="10679325"/>
            <a:chOff x="0" y="0"/>
            <a:chExt cx="12490933" cy="14239100"/>
          </a:xfrm>
        </p:grpSpPr>
        <p:sp>
          <p:nvSpPr>
            <p:cNvPr id="4" name="Freeform 4"/>
            <p:cNvSpPr/>
            <p:nvPr/>
          </p:nvSpPr>
          <p:spPr>
            <a:xfrm>
              <a:off x="0" y="0"/>
              <a:ext cx="12490958" cy="14239114"/>
            </a:xfrm>
            <a:custGeom>
              <a:avLst/>
              <a:gdLst/>
              <a:ahLst/>
              <a:cxnLst/>
              <a:rect l="l" t="t" r="r" b="b"/>
              <a:pathLst>
                <a:path w="12490958" h="14239114">
                  <a:moveTo>
                    <a:pt x="8778240" y="0"/>
                  </a:moveTo>
                  <a:lnTo>
                    <a:pt x="2365121" y="400431"/>
                  </a:lnTo>
                  <a:lnTo>
                    <a:pt x="2365121" y="400431"/>
                  </a:lnTo>
                  <a:cubicBezTo>
                    <a:pt x="1022731" y="485267"/>
                    <a:pt x="0" y="1641729"/>
                    <a:pt x="83947" y="2987294"/>
                  </a:cubicBezTo>
                  <a:lnTo>
                    <a:pt x="650875" y="12066905"/>
                  </a:lnTo>
                  <a:lnTo>
                    <a:pt x="9060942" y="14239114"/>
                  </a:lnTo>
                  <a:lnTo>
                    <a:pt x="12490958" y="958850"/>
                  </a:lnTo>
                  <a:close/>
                </a:path>
              </a:pathLst>
            </a:custGeom>
            <a:blipFill>
              <a:blip r:embed="rId3"/>
              <a:stretch>
                <a:fillRect l="-32921" t="-4108" r="-53017" b="-9405"/>
              </a:stretch>
            </a:blipFill>
          </p:spPr>
        </p:sp>
      </p:grpSp>
      <p:sp>
        <p:nvSpPr>
          <p:cNvPr id="5" name="Freeform 5"/>
          <p:cNvSpPr/>
          <p:nvPr/>
        </p:nvSpPr>
        <p:spPr>
          <a:xfrm>
            <a:off x="-3880485" y="-1474365"/>
            <a:ext cx="6579213" cy="5006083"/>
          </a:xfrm>
          <a:custGeom>
            <a:avLst/>
            <a:gdLst/>
            <a:ahLst/>
            <a:cxnLst/>
            <a:rect l="l" t="t" r="r" b="b"/>
            <a:pathLst>
              <a:path w="6579213" h="5006083">
                <a:moveTo>
                  <a:pt x="0" y="0"/>
                </a:moveTo>
                <a:lnTo>
                  <a:pt x="6579213" y="0"/>
                </a:lnTo>
                <a:lnTo>
                  <a:pt x="6579213" y="5006083"/>
                </a:lnTo>
                <a:lnTo>
                  <a:pt x="0" y="50060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137371" y="-1221896"/>
            <a:ext cx="13556952" cy="13788104"/>
          </a:xfrm>
          <a:custGeom>
            <a:avLst/>
            <a:gdLst/>
            <a:ahLst/>
            <a:cxnLst/>
            <a:rect l="l" t="t" r="r" b="b"/>
            <a:pathLst>
              <a:path w="13556952" h="13788104">
                <a:moveTo>
                  <a:pt x="0" y="0"/>
                </a:moveTo>
                <a:lnTo>
                  <a:pt x="13556951" y="0"/>
                </a:lnTo>
                <a:lnTo>
                  <a:pt x="13556951" y="13788105"/>
                </a:lnTo>
                <a:lnTo>
                  <a:pt x="0" y="137881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028700" y="4621482"/>
            <a:ext cx="8014516" cy="3465433"/>
          </a:xfrm>
          <a:prstGeom prst="rect">
            <a:avLst/>
          </a:prstGeom>
        </p:spPr>
        <p:txBody>
          <a:bodyPr lIns="0" tIns="0" rIns="0" bIns="0" rtlCol="0" anchor="t">
            <a:spAutoFit/>
          </a:bodyPr>
          <a:lstStyle/>
          <a:p>
            <a:pPr algn="l">
              <a:lnSpc>
                <a:spcPts val="5398"/>
              </a:lnSpc>
            </a:pPr>
            <a:r>
              <a:rPr lang="en-US" sz="3889">
                <a:solidFill>
                  <a:srgbClr val="10028B"/>
                </a:solidFill>
                <a:latin typeface="Poppins"/>
              </a:rPr>
              <a:t>The project analyzes ranks automotive insurers based on complaint data, offering insights for improvement and fostering transparency in the industry.</a:t>
            </a:r>
          </a:p>
        </p:txBody>
      </p:sp>
      <p:sp>
        <p:nvSpPr>
          <p:cNvPr id="8" name="TextBox 8"/>
          <p:cNvSpPr txBox="1"/>
          <p:nvPr/>
        </p:nvSpPr>
        <p:spPr>
          <a:xfrm>
            <a:off x="1441218" y="1920611"/>
            <a:ext cx="5897499" cy="2047875"/>
          </a:xfrm>
          <a:prstGeom prst="rect">
            <a:avLst/>
          </a:prstGeom>
        </p:spPr>
        <p:txBody>
          <a:bodyPr lIns="0" tIns="0" rIns="0" bIns="0" rtlCol="0" anchor="t">
            <a:spAutoFit/>
          </a:bodyPr>
          <a:lstStyle/>
          <a:p>
            <a:pPr algn="l">
              <a:lnSpc>
                <a:spcPts val="7576"/>
              </a:lnSpc>
            </a:pPr>
            <a:r>
              <a:rPr lang="en-US" sz="6900">
                <a:solidFill>
                  <a:srgbClr val="10028B"/>
                </a:solidFill>
                <a:latin typeface="Poppins Ultra-Bold"/>
              </a:rPr>
              <a:t>PROJECT DESCRIPTION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409796" y="-4002434"/>
            <a:ext cx="13468350" cy="18288000"/>
          </a:xfrm>
          <a:custGeom>
            <a:avLst/>
            <a:gdLst/>
            <a:ahLst/>
            <a:cxnLst/>
            <a:rect l="l" t="t" r="r" b="b"/>
            <a:pathLst>
              <a:path w="13468350" h="18288000">
                <a:moveTo>
                  <a:pt x="0" y="0"/>
                </a:moveTo>
                <a:lnTo>
                  <a:pt x="13468350" y="0"/>
                </a:lnTo>
                <a:lnTo>
                  <a:pt x="13468350" y="18288000"/>
                </a:lnTo>
                <a:lnTo>
                  <a:pt x="0" y="18288000"/>
                </a:lnTo>
                <a:lnTo>
                  <a:pt x="0" y="0"/>
                </a:lnTo>
                <a:close/>
              </a:path>
            </a:pathLst>
          </a:custGeom>
          <a:blipFill>
            <a:blip r:embed="rId2">
              <a:alphaModFix amt="50000"/>
            </a:blip>
            <a:stretch>
              <a:fillRect/>
            </a:stretch>
          </a:blipFill>
        </p:spPr>
      </p:sp>
      <p:sp>
        <p:nvSpPr>
          <p:cNvPr id="3" name="Freeform 3"/>
          <p:cNvSpPr/>
          <p:nvPr/>
        </p:nvSpPr>
        <p:spPr>
          <a:xfrm>
            <a:off x="4644885" y="-2053123"/>
            <a:ext cx="19078880" cy="11610251"/>
          </a:xfrm>
          <a:custGeom>
            <a:avLst/>
            <a:gdLst/>
            <a:ahLst/>
            <a:cxnLst/>
            <a:rect l="l" t="t" r="r" b="b"/>
            <a:pathLst>
              <a:path w="19078880" h="11610251">
                <a:moveTo>
                  <a:pt x="0" y="0"/>
                </a:moveTo>
                <a:lnTo>
                  <a:pt x="19078880" y="0"/>
                </a:lnTo>
                <a:lnTo>
                  <a:pt x="19078880" y="11610251"/>
                </a:lnTo>
                <a:lnTo>
                  <a:pt x="0" y="116102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435054" y="3019796"/>
            <a:ext cx="8044977" cy="5295309"/>
            <a:chOff x="0" y="0"/>
            <a:chExt cx="10726636" cy="7060413"/>
          </a:xfrm>
        </p:grpSpPr>
        <p:sp>
          <p:nvSpPr>
            <p:cNvPr id="5" name="Freeform 5"/>
            <p:cNvSpPr/>
            <p:nvPr/>
          </p:nvSpPr>
          <p:spPr>
            <a:xfrm>
              <a:off x="0" y="0"/>
              <a:ext cx="10726674" cy="7060438"/>
            </a:xfrm>
            <a:custGeom>
              <a:avLst/>
              <a:gdLst/>
              <a:ahLst/>
              <a:cxnLst/>
              <a:rect l="l" t="t" r="r" b="b"/>
              <a:pathLst>
                <a:path w="10726674" h="7060438">
                  <a:moveTo>
                    <a:pt x="431800" y="0"/>
                  </a:moveTo>
                  <a:cubicBezTo>
                    <a:pt x="193294" y="0"/>
                    <a:pt x="0" y="193294"/>
                    <a:pt x="0" y="431800"/>
                  </a:cubicBezTo>
                  <a:lnTo>
                    <a:pt x="0" y="6628638"/>
                  </a:lnTo>
                  <a:cubicBezTo>
                    <a:pt x="0" y="6867144"/>
                    <a:pt x="193294" y="7060438"/>
                    <a:pt x="431800" y="7060438"/>
                  </a:cubicBezTo>
                  <a:lnTo>
                    <a:pt x="10294874" y="7060438"/>
                  </a:lnTo>
                  <a:cubicBezTo>
                    <a:pt x="10533380" y="7060438"/>
                    <a:pt x="10726674" y="6867144"/>
                    <a:pt x="10726674" y="6628638"/>
                  </a:cubicBezTo>
                  <a:lnTo>
                    <a:pt x="10726674" y="431800"/>
                  </a:lnTo>
                  <a:cubicBezTo>
                    <a:pt x="10726674" y="193294"/>
                    <a:pt x="10533380" y="0"/>
                    <a:pt x="10294874" y="0"/>
                  </a:cubicBezTo>
                  <a:close/>
                </a:path>
              </a:pathLst>
            </a:custGeom>
            <a:blipFill>
              <a:blip r:embed="rId5"/>
              <a:stretch>
                <a:fillRect l="-142" t="-215" r="-139" b="-154"/>
              </a:stretch>
            </a:blipFill>
          </p:spPr>
        </p:sp>
      </p:grpSp>
      <p:sp>
        <p:nvSpPr>
          <p:cNvPr id="6" name="Freeform 6"/>
          <p:cNvSpPr/>
          <p:nvPr/>
        </p:nvSpPr>
        <p:spPr>
          <a:xfrm>
            <a:off x="423624" y="3008366"/>
            <a:ext cx="8067827" cy="5318074"/>
          </a:xfrm>
          <a:custGeom>
            <a:avLst/>
            <a:gdLst/>
            <a:ahLst/>
            <a:cxnLst/>
            <a:rect l="l" t="t" r="r" b="b"/>
            <a:pathLst>
              <a:path w="8067827" h="5318074">
                <a:moveTo>
                  <a:pt x="0" y="0"/>
                </a:moveTo>
                <a:lnTo>
                  <a:pt x="8067828" y="0"/>
                </a:lnTo>
                <a:lnTo>
                  <a:pt x="8067828" y="5318075"/>
                </a:lnTo>
                <a:lnTo>
                  <a:pt x="0" y="53180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9746913" y="2490435"/>
            <a:ext cx="8264652" cy="1464953"/>
          </a:xfrm>
          <a:prstGeom prst="rect">
            <a:avLst/>
          </a:prstGeom>
        </p:spPr>
        <p:txBody>
          <a:bodyPr wrap="square" lIns="0" tIns="0" rIns="0" bIns="0" rtlCol="0" anchor="t">
            <a:spAutoFit/>
          </a:bodyPr>
          <a:lstStyle/>
          <a:p>
            <a:pPr algn="just">
              <a:lnSpc>
                <a:spcPts val="5690"/>
              </a:lnSpc>
            </a:pPr>
            <a:r>
              <a:rPr lang="en-US" sz="5173" dirty="0">
                <a:solidFill>
                  <a:srgbClr val="09014D"/>
                </a:solidFill>
                <a:latin typeface="Poppins Ultra-Bold"/>
              </a:rPr>
              <a:t>Complaint Diagnostic Report </a:t>
            </a:r>
          </a:p>
        </p:txBody>
      </p:sp>
      <p:sp>
        <p:nvSpPr>
          <p:cNvPr id="8" name="TextBox 8"/>
          <p:cNvSpPr txBox="1"/>
          <p:nvPr/>
        </p:nvSpPr>
        <p:spPr>
          <a:xfrm>
            <a:off x="14266793" y="2338035"/>
            <a:ext cx="3949446" cy="878254"/>
          </a:xfrm>
          <a:prstGeom prst="rect">
            <a:avLst/>
          </a:prstGeom>
        </p:spPr>
        <p:txBody>
          <a:bodyPr wrap="square" lIns="0" tIns="0" rIns="0" bIns="0" rtlCol="0" anchor="t">
            <a:spAutoFit/>
          </a:bodyPr>
          <a:lstStyle/>
          <a:p>
            <a:pPr algn="l">
              <a:lnSpc>
                <a:spcPts val="7242"/>
              </a:lnSpc>
            </a:pPr>
            <a:r>
              <a:rPr lang="en-US" sz="5173" dirty="0">
                <a:solidFill>
                  <a:srgbClr val="09014D"/>
                </a:solidFill>
                <a:latin typeface="Poppins Ultra-Bold"/>
              </a:rPr>
              <a:t> </a:t>
            </a:r>
          </a:p>
        </p:txBody>
      </p:sp>
      <p:sp>
        <p:nvSpPr>
          <p:cNvPr id="9" name="TextBox 9"/>
          <p:cNvSpPr txBox="1"/>
          <p:nvPr/>
        </p:nvSpPr>
        <p:spPr>
          <a:xfrm>
            <a:off x="9144000" y="4414647"/>
            <a:ext cx="8867565" cy="4276674"/>
          </a:xfrm>
          <a:prstGeom prst="rect">
            <a:avLst/>
          </a:prstGeom>
        </p:spPr>
        <p:txBody>
          <a:bodyPr lIns="0" tIns="0" rIns="0" bIns="0" rtlCol="0" anchor="t">
            <a:spAutoFit/>
          </a:bodyPr>
          <a:lstStyle/>
          <a:p>
            <a:pPr algn="just">
              <a:lnSpc>
                <a:spcPts val="4874"/>
              </a:lnSpc>
            </a:pPr>
            <a:r>
              <a:rPr lang="en-US" sz="3499">
                <a:solidFill>
                  <a:srgbClr val="FFFFFF"/>
                </a:solidFill>
                <a:latin typeface="Poppins"/>
              </a:rPr>
              <a:t>This diagnostic report shows complaint data of automobile insurance companies provided by the DFS. The report focuses on understanding the nature of complaints, their resolution, and the factors influencing complaint ratios.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409796" y="-4002434"/>
            <a:ext cx="13468350" cy="18288000"/>
          </a:xfrm>
          <a:custGeom>
            <a:avLst/>
            <a:gdLst/>
            <a:ahLst/>
            <a:cxnLst/>
            <a:rect l="l" t="t" r="r" b="b"/>
            <a:pathLst>
              <a:path w="13468350" h="18288000">
                <a:moveTo>
                  <a:pt x="0" y="0"/>
                </a:moveTo>
                <a:lnTo>
                  <a:pt x="13468350" y="0"/>
                </a:lnTo>
                <a:lnTo>
                  <a:pt x="13468350" y="18288000"/>
                </a:lnTo>
                <a:lnTo>
                  <a:pt x="0" y="18288000"/>
                </a:lnTo>
                <a:lnTo>
                  <a:pt x="0" y="0"/>
                </a:lnTo>
                <a:close/>
              </a:path>
            </a:pathLst>
          </a:custGeom>
          <a:blipFill>
            <a:blip r:embed="rId2">
              <a:alphaModFix amt="50000"/>
            </a:blip>
            <a:stretch>
              <a:fillRect/>
            </a:stretch>
          </a:blipFill>
        </p:spPr>
      </p:sp>
      <p:sp>
        <p:nvSpPr>
          <p:cNvPr id="3" name="Freeform 3"/>
          <p:cNvSpPr/>
          <p:nvPr/>
        </p:nvSpPr>
        <p:spPr>
          <a:xfrm>
            <a:off x="-3049734" y="8335261"/>
            <a:ext cx="6465513" cy="3903469"/>
          </a:xfrm>
          <a:custGeom>
            <a:avLst/>
            <a:gdLst/>
            <a:ahLst/>
            <a:cxnLst/>
            <a:rect l="l" t="t" r="r" b="b"/>
            <a:pathLst>
              <a:path w="6465513" h="3903469">
                <a:moveTo>
                  <a:pt x="0" y="0"/>
                </a:moveTo>
                <a:lnTo>
                  <a:pt x="6465513" y="0"/>
                </a:lnTo>
                <a:lnTo>
                  <a:pt x="6465513" y="3903469"/>
                </a:lnTo>
                <a:lnTo>
                  <a:pt x="0" y="39034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342070" y="-3083166"/>
            <a:ext cx="7111651" cy="5006083"/>
          </a:xfrm>
          <a:custGeom>
            <a:avLst/>
            <a:gdLst/>
            <a:ahLst/>
            <a:cxnLst/>
            <a:rect l="l" t="t" r="r" b="b"/>
            <a:pathLst>
              <a:path w="7111651" h="5006083">
                <a:moveTo>
                  <a:pt x="0" y="0"/>
                </a:moveTo>
                <a:lnTo>
                  <a:pt x="7111651" y="0"/>
                </a:lnTo>
                <a:lnTo>
                  <a:pt x="7111651" y="5006083"/>
                </a:lnTo>
                <a:lnTo>
                  <a:pt x="0" y="50060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2190483" y="455838"/>
            <a:ext cx="14077950" cy="9534525"/>
          </a:xfrm>
          <a:custGeom>
            <a:avLst/>
            <a:gdLst/>
            <a:ahLst/>
            <a:cxnLst/>
            <a:rect l="l" t="t" r="r" b="b"/>
            <a:pathLst>
              <a:path w="14077950" h="9534525">
                <a:moveTo>
                  <a:pt x="0" y="0"/>
                </a:moveTo>
                <a:lnTo>
                  <a:pt x="14077950" y="0"/>
                </a:lnTo>
                <a:lnTo>
                  <a:pt x="14077950" y="9534525"/>
                </a:lnTo>
                <a:lnTo>
                  <a:pt x="0" y="9534525"/>
                </a:lnTo>
                <a:lnTo>
                  <a:pt x="0" y="0"/>
                </a:lnTo>
                <a:close/>
              </a:path>
            </a:pathLst>
          </a:custGeom>
          <a:blipFill>
            <a:blip r:embed="rId7"/>
            <a:stretch>
              <a:fillRect t="-237" r="-947" b="-261"/>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409796" y="-4002434"/>
            <a:ext cx="13468350" cy="18288000"/>
          </a:xfrm>
          <a:custGeom>
            <a:avLst/>
            <a:gdLst/>
            <a:ahLst/>
            <a:cxnLst/>
            <a:rect l="l" t="t" r="r" b="b"/>
            <a:pathLst>
              <a:path w="13468350" h="18288000">
                <a:moveTo>
                  <a:pt x="0" y="0"/>
                </a:moveTo>
                <a:lnTo>
                  <a:pt x="13468350" y="0"/>
                </a:lnTo>
                <a:lnTo>
                  <a:pt x="13468350" y="18288000"/>
                </a:lnTo>
                <a:lnTo>
                  <a:pt x="0" y="18288000"/>
                </a:lnTo>
                <a:lnTo>
                  <a:pt x="0" y="0"/>
                </a:lnTo>
                <a:close/>
              </a:path>
            </a:pathLst>
          </a:custGeom>
          <a:blipFill>
            <a:blip r:embed="rId2">
              <a:alphaModFix amt="50000"/>
            </a:blip>
            <a:stretch>
              <a:fillRect/>
            </a:stretch>
          </a:blipFill>
        </p:spPr>
      </p:sp>
      <p:sp>
        <p:nvSpPr>
          <p:cNvPr id="3" name="Freeform 3"/>
          <p:cNvSpPr/>
          <p:nvPr/>
        </p:nvSpPr>
        <p:spPr>
          <a:xfrm>
            <a:off x="-2283485" y="-63503"/>
            <a:ext cx="10916298" cy="11275438"/>
          </a:xfrm>
          <a:custGeom>
            <a:avLst/>
            <a:gdLst/>
            <a:ahLst/>
            <a:cxnLst/>
            <a:rect l="l" t="t" r="r" b="b"/>
            <a:pathLst>
              <a:path w="10916298" h="11275438">
                <a:moveTo>
                  <a:pt x="0" y="0"/>
                </a:moveTo>
                <a:lnTo>
                  <a:pt x="10916297" y="0"/>
                </a:lnTo>
                <a:lnTo>
                  <a:pt x="10916297" y="11275438"/>
                </a:lnTo>
                <a:lnTo>
                  <a:pt x="0" y="11275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515855" y="9228134"/>
            <a:ext cx="3212678" cy="1543050"/>
          </a:xfrm>
          <a:custGeom>
            <a:avLst/>
            <a:gdLst/>
            <a:ahLst/>
            <a:cxnLst/>
            <a:rect l="l" t="t" r="r" b="b"/>
            <a:pathLst>
              <a:path w="3212678" h="1543050">
                <a:moveTo>
                  <a:pt x="0" y="0"/>
                </a:moveTo>
                <a:lnTo>
                  <a:pt x="3212677" y="0"/>
                </a:lnTo>
                <a:lnTo>
                  <a:pt x="3212677" y="1543050"/>
                </a:lnTo>
                <a:lnTo>
                  <a:pt x="0" y="15430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280616" y="-470402"/>
            <a:ext cx="3512020" cy="3009357"/>
          </a:xfrm>
          <a:custGeom>
            <a:avLst/>
            <a:gdLst/>
            <a:ahLst/>
            <a:cxnLst/>
            <a:rect l="l" t="t" r="r" b="b"/>
            <a:pathLst>
              <a:path w="3512020" h="3009357">
                <a:moveTo>
                  <a:pt x="0" y="0"/>
                </a:moveTo>
                <a:lnTo>
                  <a:pt x="3512020" y="0"/>
                </a:lnTo>
                <a:lnTo>
                  <a:pt x="3512020" y="3009357"/>
                </a:lnTo>
                <a:lnTo>
                  <a:pt x="0" y="30093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6263671" y="7129977"/>
            <a:ext cx="10942949" cy="2543175"/>
          </a:xfrm>
          <a:prstGeom prst="rect">
            <a:avLst/>
          </a:prstGeom>
        </p:spPr>
        <p:txBody>
          <a:bodyPr lIns="0" tIns="0" rIns="0" bIns="0" rtlCol="0" anchor="t">
            <a:spAutoFit/>
          </a:bodyPr>
          <a:lstStyle/>
          <a:p>
            <a:pPr algn="just">
              <a:lnSpc>
                <a:spcPts val="3300"/>
              </a:lnSpc>
            </a:pPr>
            <a:r>
              <a:rPr lang="en-US" sz="2400">
                <a:solidFill>
                  <a:srgbClr val="10028B"/>
                </a:solidFill>
                <a:latin typeface="Poppins"/>
              </a:rPr>
              <a:t>Out of 4216 upheld complaints, Long Island Insurance Company had the most complaints and a lower rank too.</a:t>
            </a:r>
          </a:p>
          <a:p>
            <a:pPr algn="just">
              <a:lnSpc>
                <a:spcPts val="3300"/>
              </a:lnSpc>
            </a:pPr>
            <a:endParaRPr lang="en-US" sz="2400">
              <a:solidFill>
                <a:srgbClr val="10028B"/>
              </a:solidFill>
              <a:latin typeface="Poppins"/>
            </a:endParaRPr>
          </a:p>
          <a:p>
            <a:pPr algn="l">
              <a:lnSpc>
                <a:spcPts val="3300"/>
              </a:lnSpc>
            </a:pPr>
            <a:r>
              <a:rPr lang="en-US" sz="2400">
                <a:solidFill>
                  <a:srgbClr val="10028B"/>
                </a:solidFill>
                <a:latin typeface="Poppins"/>
              </a:rPr>
              <a:t>Allstate Insurance Company also had a higher number of upheld complaints from 2009 to 2014. This reflects that many companies are responsible for customer grievances.</a:t>
            </a:r>
          </a:p>
        </p:txBody>
      </p:sp>
      <p:sp>
        <p:nvSpPr>
          <p:cNvPr id="7" name="TextBox 7"/>
          <p:cNvSpPr txBox="1"/>
          <p:nvPr/>
        </p:nvSpPr>
        <p:spPr>
          <a:xfrm>
            <a:off x="6263671" y="3396167"/>
            <a:ext cx="11258121" cy="2543175"/>
          </a:xfrm>
          <a:prstGeom prst="rect">
            <a:avLst/>
          </a:prstGeom>
        </p:spPr>
        <p:txBody>
          <a:bodyPr lIns="0" tIns="0" rIns="0" bIns="0" rtlCol="0" anchor="t">
            <a:spAutoFit/>
          </a:bodyPr>
          <a:lstStyle/>
          <a:p>
            <a:pPr algn="l">
              <a:lnSpc>
                <a:spcPts val="3300"/>
              </a:lnSpc>
            </a:pPr>
            <a:r>
              <a:rPr lang="en-US" sz="2400">
                <a:solidFill>
                  <a:srgbClr val="10028B"/>
                </a:solidFill>
                <a:latin typeface="Poppins"/>
              </a:rPr>
              <a:t>New Hampshire Insurance Company, Clarendon National Insurance Company, and Victoria Fire &amp; Casualty Company are some organizations with the highest complaint ratios, indicating potential problems in claim handling or customer service.</a:t>
            </a:r>
          </a:p>
          <a:p>
            <a:pPr algn="r">
              <a:lnSpc>
                <a:spcPts val="3300"/>
              </a:lnSpc>
            </a:pPr>
            <a:endParaRPr lang="en-US" sz="2400">
              <a:solidFill>
                <a:srgbClr val="10028B"/>
              </a:solidFill>
              <a:latin typeface="Poppins"/>
            </a:endParaRPr>
          </a:p>
          <a:p>
            <a:pPr algn="l">
              <a:lnSpc>
                <a:spcPts val="3300"/>
              </a:lnSpc>
            </a:pPr>
            <a:r>
              <a:rPr lang="en-US" sz="2400">
                <a:solidFill>
                  <a:srgbClr val="10028B"/>
                </a:solidFill>
                <a:latin typeface="Poppins"/>
              </a:rPr>
              <a:t>Organizations with high complaint ratios have lower ranks, and vice versa.</a:t>
            </a:r>
          </a:p>
        </p:txBody>
      </p:sp>
      <p:sp>
        <p:nvSpPr>
          <p:cNvPr id="8" name="TextBox 8"/>
          <p:cNvSpPr txBox="1"/>
          <p:nvPr/>
        </p:nvSpPr>
        <p:spPr>
          <a:xfrm>
            <a:off x="699876" y="885825"/>
            <a:ext cx="6833311" cy="968340"/>
          </a:xfrm>
          <a:prstGeom prst="rect">
            <a:avLst/>
          </a:prstGeom>
        </p:spPr>
        <p:txBody>
          <a:bodyPr lIns="0" tIns="0" rIns="0" bIns="0" rtlCol="0" anchor="t">
            <a:spAutoFit/>
          </a:bodyPr>
          <a:lstStyle/>
          <a:p>
            <a:pPr algn="l">
              <a:lnSpc>
                <a:spcPts val="7279"/>
              </a:lnSpc>
            </a:pPr>
            <a:r>
              <a:rPr lang="en-US" sz="5199">
                <a:solidFill>
                  <a:srgbClr val="10028B"/>
                </a:solidFill>
                <a:latin typeface="Poppins Ultra-Bold"/>
              </a:rPr>
              <a:t>Diagnostic Analysis</a:t>
            </a:r>
          </a:p>
        </p:txBody>
      </p:sp>
      <p:sp>
        <p:nvSpPr>
          <p:cNvPr id="9" name="TextBox 9"/>
          <p:cNvSpPr txBox="1"/>
          <p:nvPr/>
        </p:nvSpPr>
        <p:spPr>
          <a:xfrm>
            <a:off x="7266937" y="2334949"/>
            <a:ext cx="8255994" cy="914410"/>
          </a:xfrm>
          <a:prstGeom prst="rect">
            <a:avLst/>
          </a:prstGeom>
        </p:spPr>
        <p:txBody>
          <a:bodyPr lIns="0" tIns="0" rIns="0" bIns="0" rtlCol="0" anchor="t">
            <a:spAutoFit/>
          </a:bodyPr>
          <a:lstStyle/>
          <a:p>
            <a:pPr algn="l">
              <a:lnSpc>
                <a:spcPts val="7279"/>
              </a:lnSpc>
            </a:pPr>
            <a:r>
              <a:rPr lang="en-US" sz="5199">
                <a:solidFill>
                  <a:srgbClr val="10028B"/>
                </a:solidFill>
                <a:latin typeface="Canva Sans Bold"/>
              </a:rPr>
              <a:t>Complaint Ratio Analysis:</a:t>
            </a:r>
          </a:p>
        </p:txBody>
      </p:sp>
      <p:sp>
        <p:nvSpPr>
          <p:cNvPr id="10" name="TextBox 10"/>
          <p:cNvSpPr txBox="1"/>
          <p:nvPr/>
        </p:nvSpPr>
        <p:spPr>
          <a:xfrm>
            <a:off x="7171268" y="6063167"/>
            <a:ext cx="8918600" cy="914410"/>
          </a:xfrm>
          <a:prstGeom prst="rect">
            <a:avLst/>
          </a:prstGeom>
        </p:spPr>
        <p:txBody>
          <a:bodyPr lIns="0" tIns="0" rIns="0" bIns="0" rtlCol="0" anchor="t">
            <a:spAutoFit/>
          </a:bodyPr>
          <a:lstStyle/>
          <a:p>
            <a:pPr algn="l">
              <a:lnSpc>
                <a:spcPts val="7279"/>
              </a:lnSpc>
            </a:pPr>
            <a:r>
              <a:rPr lang="en-US" sz="5199">
                <a:solidFill>
                  <a:srgbClr val="10028B"/>
                </a:solidFill>
                <a:latin typeface="Canva Sans Bold"/>
              </a:rPr>
              <a:t>Upheld Complaint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409796" y="-4002434"/>
            <a:ext cx="13468350" cy="18288000"/>
          </a:xfrm>
          <a:custGeom>
            <a:avLst/>
            <a:gdLst/>
            <a:ahLst/>
            <a:cxnLst/>
            <a:rect l="l" t="t" r="r" b="b"/>
            <a:pathLst>
              <a:path w="13468350" h="18288000">
                <a:moveTo>
                  <a:pt x="0" y="0"/>
                </a:moveTo>
                <a:lnTo>
                  <a:pt x="13468350" y="0"/>
                </a:lnTo>
                <a:lnTo>
                  <a:pt x="13468350" y="18288000"/>
                </a:lnTo>
                <a:lnTo>
                  <a:pt x="0" y="18288000"/>
                </a:lnTo>
                <a:lnTo>
                  <a:pt x="0" y="0"/>
                </a:lnTo>
                <a:close/>
              </a:path>
            </a:pathLst>
          </a:custGeom>
          <a:blipFill>
            <a:blip r:embed="rId2">
              <a:alphaModFix amt="50000"/>
            </a:blip>
            <a:stretch>
              <a:fillRect/>
            </a:stretch>
          </a:blipFill>
        </p:spPr>
      </p:sp>
      <p:sp>
        <p:nvSpPr>
          <p:cNvPr id="3" name="Freeform 3"/>
          <p:cNvSpPr/>
          <p:nvPr/>
        </p:nvSpPr>
        <p:spPr>
          <a:xfrm>
            <a:off x="-2249110" y="6140253"/>
            <a:ext cx="5487524" cy="5071691"/>
          </a:xfrm>
          <a:custGeom>
            <a:avLst/>
            <a:gdLst/>
            <a:ahLst/>
            <a:cxnLst/>
            <a:rect l="l" t="t" r="r" b="b"/>
            <a:pathLst>
              <a:path w="5487524" h="5071691">
                <a:moveTo>
                  <a:pt x="0" y="0"/>
                </a:moveTo>
                <a:lnTo>
                  <a:pt x="5487524" y="0"/>
                </a:lnTo>
                <a:lnTo>
                  <a:pt x="5487524" y="5071691"/>
                </a:lnTo>
                <a:lnTo>
                  <a:pt x="0" y="50716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219982" y="616620"/>
            <a:ext cx="10789291" cy="1543050"/>
          </a:xfrm>
          <a:custGeom>
            <a:avLst/>
            <a:gdLst/>
            <a:ahLst/>
            <a:cxnLst/>
            <a:rect l="l" t="t" r="r" b="b"/>
            <a:pathLst>
              <a:path w="10789291" h="1543050">
                <a:moveTo>
                  <a:pt x="0" y="0"/>
                </a:moveTo>
                <a:lnTo>
                  <a:pt x="10789291" y="0"/>
                </a:lnTo>
                <a:lnTo>
                  <a:pt x="10789291" y="1543050"/>
                </a:lnTo>
                <a:lnTo>
                  <a:pt x="0" y="15430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663033" y="3673288"/>
            <a:ext cx="268938" cy="268938"/>
          </a:xfrm>
          <a:custGeom>
            <a:avLst/>
            <a:gdLst/>
            <a:ahLst/>
            <a:cxnLst/>
            <a:rect l="l" t="t" r="r" b="b"/>
            <a:pathLst>
              <a:path w="268938" h="268938">
                <a:moveTo>
                  <a:pt x="0" y="0"/>
                </a:moveTo>
                <a:lnTo>
                  <a:pt x="268938" y="0"/>
                </a:lnTo>
                <a:lnTo>
                  <a:pt x="268938" y="268938"/>
                </a:lnTo>
                <a:lnTo>
                  <a:pt x="0" y="2689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6663033" y="4874562"/>
            <a:ext cx="268938" cy="268938"/>
          </a:xfrm>
          <a:custGeom>
            <a:avLst/>
            <a:gdLst/>
            <a:ahLst/>
            <a:cxnLst/>
            <a:rect l="l" t="t" r="r" b="b"/>
            <a:pathLst>
              <a:path w="268938" h="268938">
                <a:moveTo>
                  <a:pt x="0" y="0"/>
                </a:moveTo>
                <a:lnTo>
                  <a:pt x="268938" y="0"/>
                </a:lnTo>
                <a:lnTo>
                  <a:pt x="268938" y="268938"/>
                </a:lnTo>
                <a:lnTo>
                  <a:pt x="0" y="268938"/>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sp>
      <p:sp>
        <p:nvSpPr>
          <p:cNvPr id="7" name="Freeform 7"/>
          <p:cNvSpPr/>
          <p:nvPr/>
        </p:nvSpPr>
        <p:spPr>
          <a:xfrm>
            <a:off x="6663033" y="7285977"/>
            <a:ext cx="268938" cy="268938"/>
          </a:xfrm>
          <a:custGeom>
            <a:avLst/>
            <a:gdLst/>
            <a:ahLst/>
            <a:cxnLst/>
            <a:rect l="l" t="t" r="r" b="b"/>
            <a:pathLst>
              <a:path w="268938" h="268938">
                <a:moveTo>
                  <a:pt x="0" y="0"/>
                </a:moveTo>
                <a:lnTo>
                  <a:pt x="268938" y="0"/>
                </a:lnTo>
                <a:lnTo>
                  <a:pt x="268938" y="268939"/>
                </a:lnTo>
                <a:lnTo>
                  <a:pt x="0" y="2689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6663033" y="8722576"/>
            <a:ext cx="268938" cy="268938"/>
          </a:xfrm>
          <a:custGeom>
            <a:avLst/>
            <a:gdLst/>
            <a:ahLst/>
            <a:cxnLst/>
            <a:rect l="l" t="t" r="r" b="b"/>
            <a:pathLst>
              <a:path w="268938" h="268938">
                <a:moveTo>
                  <a:pt x="0" y="0"/>
                </a:moveTo>
                <a:lnTo>
                  <a:pt x="268938" y="0"/>
                </a:lnTo>
                <a:lnTo>
                  <a:pt x="268938" y="268938"/>
                </a:lnTo>
                <a:lnTo>
                  <a:pt x="0" y="268938"/>
                </a:lnTo>
                <a:lnTo>
                  <a:pt x="0" y="0"/>
                </a:lnTo>
                <a:close/>
              </a:path>
            </a:pathLst>
          </a:custGeom>
          <a:blipFill>
            <a:blip r:embed="rId10">
              <a:extLst>
                <a:ext uri="{96DAC541-7B7A-43D3-8B79-37D633B846F1}">
                  <asvg:svgBlip xmlns:asvg="http://schemas.microsoft.com/office/drawing/2016/SVG/main" r:embed="rId12"/>
                </a:ext>
              </a:extLst>
            </a:blip>
            <a:stretch>
              <a:fillRect/>
            </a:stretch>
          </a:blipFill>
        </p:spPr>
      </p:sp>
      <p:sp>
        <p:nvSpPr>
          <p:cNvPr id="9" name="Freeform 9"/>
          <p:cNvSpPr/>
          <p:nvPr/>
        </p:nvSpPr>
        <p:spPr>
          <a:xfrm>
            <a:off x="16515855" y="9228134"/>
            <a:ext cx="3212678" cy="1543050"/>
          </a:xfrm>
          <a:custGeom>
            <a:avLst/>
            <a:gdLst/>
            <a:ahLst/>
            <a:cxnLst/>
            <a:rect l="l" t="t" r="r" b="b"/>
            <a:pathLst>
              <a:path w="3212678" h="1543050">
                <a:moveTo>
                  <a:pt x="0" y="0"/>
                </a:moveTo>
                <a:lnTo>
                  <a:pt x="3212677" y="0"/>
                </a:lnTo>
                <a:lnTo>
                  <a:pt x="3212677" y="1543050"/>
                </a:lnTo>
                <a:lnTo>
                  <a:pt x="0" y="154305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16280616" y="-470402"/>
            <a:ext cx="3512020" cy="3009357"/>
          </a:xfrm>
          <a:custGeom>
            <a:avLst/>
            <a:gdLst/>
            <a:ahLst/>
            <a:cxnLst/>
            <a:rect l="l" t="t" r="r" b="b"/>
            <a:pathLst>
              <a:path w="3512020" h="3009357">
                <a:moveTo>
                  <a:pt x="0" y="0"/>
                </a:moveTo>
                <a:lnTo>
                  <a:pt x="3512020" y="0"/>
                </a:lnTo>
                <a:lnTo>
                  <a:pt x="3512020" y="3009357"/>
                </a:lnTo>
                <a:lnTo>
                  <a:pt x="0" y="300935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1" name="Group 11"/>
          <p:cNvGrpSpPr>
            <a:grpSpLocks noChangeAspect="1"/>
          </p:cNvGrpSpPr>
          <p:nvPr/>
        </p:nvGrpSpPr>
        <p:grpSpPr>
          <a:xfrm>
            <a:off x="240059" y="3684718"/>
            <a:ext cx="6201994" cy="4104942"/>
            <a:chOff x="0" y="0"/>
            <a:chExt cx="8269326" cy="5473256"/>
          </a:xfrm>
        </p:grpSpPr>
        <p:sp>
          <p:nvSpPr>
            <p:cNvPr id="12" name="Freeform 12"/>
            <p:cNvSpPr/>
            <p:nvPr/>
          </p:nvSpPr>
          <p:spPr>
            <a:xfrm>
              <a:off x="0" y="0"/>
              <a:ext cx="8269351" cy="5473192"/>
            </a:xfrm>
            <a:custGeom>
              <a:avLst/>
              <a:gdLst/>
              <a:ahLst/>
              <a:cxnLst/>
              <a:rect l="l" t="t" r="r" b="b"/>
              <a:pathLst>
                <a:path w="8269351" h="5473192">
                  <a:moveTo>
                    <a:pt x="76200" y="0"/>
                  </a:moveTo>
                  <a:cubicBezTo>
                    <a:pt x="34163" y="0"/>
                    <a:pt x="0" y="34163"/>
                    <a:pt x="0" y="76200"/>
                  </a:cubicBezTo>
                  <a:lnTo>
                    <a:pt x="0" y="5396992"/>
                  </a:lnTo>
                  <a:cubicBezTo>
                    <a:pt x="0" y="5439029"/>
                    <a:pt x="34163" y="5473192"/>
                    <a:pt x="76200" y="5473192"/>
                  </a:cubicBezTo>
                  <a:lnTo>
                    <a:pt x="8193151" y="5473192"/>
                  </a:lnTo>
                  <a:cubicBezTo>
                    <a:pt x="8235188" y="5473192"/>
                    <a:pt x="8269351" y="5439029"/>
                    <a:pt x="8269351" y="5396992"/>
                  </a:cubicBezTo>
                  <a:lnTo>
                    <a:pt x="8269351" y="76200"/>
                  </a:lnTo>
                  <a:cubicBezTo>
                    <a:pt x="8269351" y="34163"/>
                    <a:pt x="8235188" y="0"/>
                    <a:pt x="8193151" y="0"/>
                  </a:cubicBezTo>
                  <a:close/>
                </a:path>
              </a:pathLst>
            </a:custGeom>
            <a:blipFill>
              <a:blip r:embed="rId17"/>
              <a:stretch>
                <a:fillRect l="-184" t="-278" r="-256" b="-194"/>
              </a:stretch>
            </a:blipFill>
          </p:spPr>
        </p:sp>
      </p:grpSp>
      <p:sp>
        <p:nvSpPr>
          <p:cNvPr id="13" name="Freeform 13"/>
          <p:cNvSpPr/>
          <p:nvPr/>
        </p:nvSpPr>
        <p:spPr>
          <a:xfrm>
            <a:off x="228629" y="3673288"/>
            <a:ext cx="6224740" cy="4127744"/>
          </a:xfrm>
          <a:custGeom>
            <a:avLst/>
            <a:gdLst/>
            <a:ahLst/>
            <a:cxnLst/>
            <a:rect l="l" t="t" r="r" b="b"/>
            <a:pathLst>
              <a:path w="6224740" h="4127744">
                <a:moveTo>
                  <a:pt x="0" y="0"/>
                </a:moveTo>
                <a:lnTo>
                  <a:pt x="6224739" y="0"/>
                </a:lnTo>
                <a:lnTo>
                  <a:pt x="6224739" y="4127744"/>
                </a:lnTo>
                <a:lnTo>
                  <a:pt x="0" y="412774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4" name="TextBox 14"/>
          <p:cNvSpPr txBox="1"/>
          <p:nvPr/>
        </p:nvSpPr>
        <p:spPr>
          <a:xfrm>
            <a:off x="7151046" y="7219302"/>
            <a:ext cx="10226973" cy="2124075"/>
          </a:xfrm>
          <a:prstGeom prst="rect">
            <a:avLst/>
          </a:prstGeom>
        </p:spPr>
        <p:txBody>
          <a:bodyPr lIns="0" tIns="0" rIns="0" bIns="0" rtlCol="0" anchor="t">
            <a:spAutoFit/>
          </a:bodyPr>
          <a:lstStyle/>
          <a:p>
            <a:pPr algn="just">
              <a:lnSpc>
                <a:spcPts val="3300"/>
              </a:lnSpc>
            </a:pPr>
            <a:r>
              <a:rPr lang="en-US" sz="2400">
                <a:solidFill>
                  <a:srgbClr val="10028B"/>
                </a:solidFill>
                <a:latin typeface="Poppins"/>
              </a:rPr>
              <a:t>Most companies that have higher not upheld complaints also have higher question of fact complaints. </a:t>
            </a:r>
          </a:p>
          <a:p>
            <a:pPr algn="just">
              <a:lnSpc>
                <a:spcPts val="3300"/>
              </a:lnSpc>
            </a:pPr>
            <a:endParaRPr lang="en-US" sz="2400">
              <a:solidFill>
                <a:srgbClr val="10028B"/>
              </a:solidFill>
              <a:latin typeface="Poppins"/>
            </a:endParaRPr>
          </a:p>
          <a:p>
            <a:pPr algn="l">
              <a:lnSpc>
                <a:spcPts val="3300"/>
              </a:lnSpc>
            </a:pPr>
            <a:r>
              <a:rPr lang="en-US" sz="2400">
                <a:solidFill>
                  <a:srgbClr val="10028B"/>
                </a:solidFill>
                <a:latin typeface="Poppins"/>
              </a:rPr>
              <a:t>A total of 20229 not upheld complaints were registered, and seven companies had more than 300 such complaints.</a:t>
            </a:r>
          </a:p>
        </p:txBody>
      </p:sp>
      <p:sp>
        <p:nvSpPr>
          <p:cNvPr id="15" name="TextBox 15"/>
          <p:cNvSpPr txBox="1"/>
          <p:nvPr/>
        </p:nvSpPr>
        <p:spPr>
          <a:xfrm>
            <a:off x="7151046" y="3606613"/>
            <a:ext cx="11147498" cy="2124075"/>
          </a:xfrm>
          <a:prstGeom prst="rect">
            <a:avLst/>
          </a:prstGeom>
        </p:spPr>
        <p:txBody>
          <a:bodyPr lIns="0" tIns="0" rIns="0" bIns="0" rtlCol="0" anchor="t">
            <a:spAutoFit/>
          </a:bodyPr>
          <a:lstStyle/>
          <a:p>
            <a:pPr algn="l">
              <a:lnSpc>
                <a:spcPts val="3300"/>
              </a:lnSpc>
            </a:pPr>
            <a:r>
              <a:rPr lang="en-US" sz="2400">
                <a:solidFill>
                  <a:srgbClr val="10028B"/>
                </a:solidFill>
                <a:latin typeface="Poppins"/>
              </a:rPr>
              <a:t>A total of 11474 question of fact complaints were registered, and Allstate Insurance Company had around 698 complaints. </a:t>
            </a:r>
          </a:p>
          <a:p>
            <a:pPr algn="r">
              <a:lnSpc>
                <a:spcPts val="3300"/>
              </a:lnSpc>
            </a:pPr>
            <a:endParaRPr lang="en-US" sz="2400">
              <a:solidFill>
                <a:srgbClr val="10028B"/>
              </a:solidFill>
              <a:latin typeface="Poppins"/>
            </a:endParaRPr>
          </a:p>
          <a:p>
            <a:pPr algn="l">
              <a:lnSpc>
                <a:spcPts val="3300"/>
              </a:lnSpc>
            </a:pPr>
            <a:r>
              <a:rPr lang="en-US" sz="2400">
                <a:solidFill>
                  <a:srgbClr val="10028B"/>
                </a:solidFill>
                <a:latin typeface="Poppins"/>
              </a:rPr>
              <a:t>A large number of these complaints show the need for better communication and clarity in policy terms by the organizations involved. </a:t>
            </a:r>
          </a:p>
        </p:txBody>
      </p:sp>
      <p:sp>
        <p:nvSpPr>
          <p:cNvPr id="16" name="TextBox 16"/>
          <p:cNvSpPr txBox="1"/>
          <p:nvPr/>
        </p:nvSpPr>
        <p:spPr>
          <a:xfrm>
            <a:off x="742626" y="832537"/>
            <a:ext cx="6833311" cy="968340"/>
          </a:xfrm>
          <a:prstGeom prst="rect">
            <a:avLst/>
          </a:prstGeom>
        </p:spPr>
        <p:txBody>
          <a:bodyPr lIns="0" tIns="0" rIns="0" bIns="0" rtlCol="0" anchor="t">
            <a:spAutoFit/>
          </a:bodyPr>
          <a:lstStyle/>
          <a:p>
            <a:pPr algn="l">
              <a:lnSpc>
                <a:spcPts val="7279"/>
              </a:lnSpc>
            </a:pPr>
            <a:r>
              <a:rPr lang="en-US" sz="5199">
                <a:solidFill>
                  <a:srgbClr val="FFFFFF"/>
                </a:solidFill>
                <a:latin typeface="Poppins Ultra-Bold"/>
              </a:rPr>
              <a:t>Diagnostic Analysis</a:t>
            </a:r>
          </a:p>
        </p:txBody>
      </p:sp>
      <p:sp>
        <p:nvSpPr>
          <p:cNvPr id="17" name="TextBox 17"/>
          <p:cNvSpPr txBox="1"/>
          <p:nvPr/>
        </p:nvSpPr>
        <p:spPr>
          <a:xfrm>
            <a:off x="8374009" y="6063167"/>
            <a:ext cx="7768476" cy="914410"/>
          </a:xfrm>
          <a:prstGeom prst="rect">
            <a:avLst/>
          </a:prstGeom>
        </p:spPr>
        <p:txBody>
          <a:bodyPr lIns="0" tIns="0" rIns="0" bIns="0" rtlCol="0" anchor="t">
            <a:spAutoFit/>
          </a:bodyPr>
          <a:lstStyle/>
          <a:p>
            <a:pPr algn="l">
              <a:lnSpc>
                <a:spcPts val="7279"/>
              </a:lnSpc>
            </a:pPr>
            <a:r>
              <a:rPr lang="en-US" sz="5199">
                <a:solidFill>
                  <a:srgbClr val="10028B"/>
                </a:solidFill>
                <a:latin typeface="Canva Sans Bold"/>
              </a:rPr>
              <a:t>Not Upheld Complaints:</a:t>
            </a:r>
          </a:p>
        </p:txBody>
      </p:sp>
      <p:sp>
        <p:nvSpPr>
          <p:cNvPr id="18" name="TextBox 18"/>
          <p:cNvSpPr txBox="1"/>
          <p:nvPr/>
        </p:nvSpPr>
        <p:spPr>
          <a:xfrm>
            <a:off x="7575937" y="2334949"/>
            <a:ext cx="9364532" cy="914410"/>
          </a:xfrm>
          <a:prstGeom prst="rect">
            <a:avLst/>
          </a:prstGeom>
        </p:spPr>
        <p:txBody>
          <a:bodyPr lIns="0" tIns="0" rIns="0" bIns="0" rtlCol="0" anchor="t">
            <a:spAutoFit/>
          </a:bodyPr>
          <a:lstStyle/>
          <a:p>
            <a:pPr algn="l">
              <a:lnSpc>
                <a:spcPts val="7279"/>
              </a:lnSpc>
            </a:pPr>
            <a:r>
              <a:rPr lang="en-US" sz="5199">
                <a:solidFill>
                  <a:srgbClr val="10028B"/>
                </a:solidFill>
                <a:latin typeface="Canva Sans Bold"/>
              </a:rPr>
              <a:t>Question of Fact Complaints: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409796" y="-4002434"/>
            <a:ext cx="13468350" cy="18288000"/>
          </a:xfrm>
          <a:custGeom>
            <a:avLst/>
            <a:gdLst/>
            <a:ahLst/>
            <a:cxnLst/>
            <a:rect l="l" t="t" r="r" b="b"/>
            <a:pathLst>
              <a:path w="13468350" h="18288000">
                <a:moveTo>
                  <a:pt x="0" y="0"/>
                </a:moveTo>
                <a:lnTo>
                  <a:pt x="13468350" y="0"/>
                </a:lnTo>
                <a:lnTo>
                  <a:pt x="13468350" y="18288000"/>
                </a:lnTo>
                <a:lnTo>
                  <a:pt x="0" y="18288000"/>
                </a:lnTo>
                <a:lnTo>
                  <a:pt x="0" y="0"/>
                </a:lnTo>
                <a:close/>
              </a:path>
            </a:pathLst>
          </a:custGeom>
          <a:blipFill>
            <a:blip r:embed="rId2">
              <a:alphaModFix amt="50000"/>
            </a:blip>
            <a:stretch>
              <a:fillRect/>
            </a:stretch>
          </a:blipFill>
        </p:spPr>
      </p:sp>
      <p:sp>
        <p:nvSpPr>
          <p:cNvPr id="3" name="Freeform 3"/>
          <p:cNvSpPr/>
          <p:nvPr/>
        </p:nvSpPr>
        <p:spPr>
          <a:xfrm>
            <a:off x="-2809170" y="829313"/>
            <a:ext cx="16072866" cy="11997785"/>
          </a:xfrm>
          <a:custGeom>
            <a:avLst/>
            <a:gdLst/>
            <a:ahLst/>
            <a:cxnLst/>
            <a:rect l="l" t="t" r="r" b="b"/>
            <a:pathLst>
              <a:path w="16072866" h="11997785">
                <a:moveTo>
                  <a:pt x="0" y="0"/>
                </a:moveTo>
                <a:lnTo>
                  <a:pt x="16072866" y="0"/>
                </a:lnTo>
                <a:lnTo>
                  <a:pt x="16072866" y="11997785"/>
                </a:lnTo>
                <a:lnTo>
                  <a:pt x="0" y="119977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308731" y="-4584821"/>
            <a:ext cx="7128967" cy="6691808"/>
          </a:xfrm>
          <a:custGeom>
            <a:avLst/>
            <a:gdLst/>
            <a:ahLst/>
            <a:cxnLst/>
            <a:rect l="l" t="t" r="r" b="b"/>
            <a:pathLst>
              <a:path w="7128967" h="6691808">
                <a:moveTo>
                  <a:pt x="0" y="0"/>
                </a:moveTo>
                <a:lnTo>
                  <a:pt x="7128967" y="0"/>
                </a:lnTo>
                <a:lnTo>
                  <a:pt x="7128967" y="6691808"/>
                </a:lnTo>
                <a:lnTo>
                  <a:pt x="0" y="6691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a:grpSpLocks noChangeAspect="1"/>
          </p:cNvGrpSpPr>
          <p:nvPr/>
        </p:nvGrpSpPr>
        <p:grpSpPr>
          <a:xfrm>
            <a:off x="9155430" y="3168063"/>
            <a:ext cx="9121140" cy="5761606"/>
            <a:chOff x="0" y="0"/>
            <a:chExt cx="12161520" cy="7682141"/>
          </a:xfrm>
        </p:grpSpPr>
        <p:sp>
          <p:nvSpPr>
            <p:cNvPr id="6" name="Freeform 6"/>
            <p:cNvSpPr/>
            <p:nvPr/>
          </p:nvSpPr>
          <p:spPr>
            <a:xfrm>
              <a:off x="0" y="0"/>
              <a:ext cx="12161520" cy="7682103"/>
            </a:xfrm>
            <a:custGeom>
              <a:avLst/>
              <a:gdLst/>
              <a:ahLst/>
              <a:cxnLst/>
              <a:rect l="l" t="t" r="r" b="b"/>
              <a:pathLst>
                <a:path w="12161520" h="7682103">
                  <a:moveTo>
                    <a:pt x="419100" y="0"/>
                  </a:moveTo>
                  <a:cubicBezTo>
                    <a:pt x="187579" y="0"/>
                    <a:pt x="0" y="187579"/>
                    <a:pt x="0" y="419100"/>
                  </a:cubicBezTo>
                  <a:lnTo>
                    <a:pt x="0" y="7263003"/>
                  </a:lnTo>
                  <a:cubicBezTo>
                    <a:pt x="0" y="7494524"/>
                    <a:pt x="187579" y="7682103"/>
                    <a:pt x="419100" y="7682103"/>
                  </a:cubicBezTo>
                  <a:lnTo>
                    <a:pt x="11742420" y="7682103"/>
                  </a:lnTo>
                  <a:cubicBezTo>
                    <a:pt x="11973940" y="7682103"/>
                    <a:pt x="12161520" y="7494524"/>
                    <a:pt x="12161520" y="7263003"/>
                  </a:cubicBezTo>
                  <a:lnTo>
                    <a:pt x="12161520" y="419100"/>
                  </a:lnTo>
                  <a:cubicBezTo>
                    <a:pt x="12161520" y="187579"/>
                    <a:pt x="11973940" y="0"/>
                    <a:pt x="11742420" y="0"/>
                  </a:cubicBezTo>
                  <a:close/>
                </a:path>
              </a:pathLst>
            </a:custGeom>
            <a:blipFill>
              <a:blip r:embed="rId7"/>
              <a:stretch>
                <a:fillRect l="-125" t="-198" r="-125" b="-150"/>
              </a:stretch>
            </a:blipFill>
          </p:spPr>
        </p:sp>
      </p:grpSp>
      <p:sp>
        <p:nvSpPr>
          <p:cNvPr id="7" name="Freeform 7"/>
          <p:cNvSpPr/>
          <p:nvPr/>
        </p:nvSpPr>
        <p:spPr>
          <a:xfrm>
            <a:off x="9144000" y="3156633"/>
            <a:ext cx="9144000" cy="5784352"/>
          </a:xfrm>
          <a:custGeom>
            <a:avLst/>
            <a:gdLst/>
            <a:ahLst/>
            <a:cxnLst/>
            <a:rect l="l" t="t" r="r" b="b"/>
            <a:pathLst>
              <a:path w="9144000" h="5784352">
                <a:moveTo>
                  <a:pt x="0" y="0"/>
                </a:moveTo>
                <a:lnTo>
                  <a:pt x="9144000" y="0"/>
                </a:lnTo>
                <a:lnTo>
                  <a:pt x="9144000" y="5784351"/>
                </a:lnTo>
                <a:lnTo>
                  <a:pt x="0" y="57843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221875" y="1593685"/>
            <a:ext cx="11698815" cy="904875"/>
          </a:xfrm>
          <a:prstGeom prst="rect">
            <a:avLst/>
          </a:prstGeom>
        </p:spPr>
        <p:txBody>
          <a:bodyPr lIns="0" tIns="0" rIns="0" bIns="0" rtlCol="0" anchor="t">
            <a:spAutoFit/>
          </a:bodyPr>
          <a:lstStyle/>
          <a:p>
            <a:pPr algn="l">
              <a:lnSpc>
                <a:spcPts val="6719"/>
              </a:lnSpc>
            </a:pPr>
            <a:r>
              <a:rPr lang="en-US" sz="4800">
                <a:solidFill>
                  <a:srgbClr val="09014D"/>
                </a:solidFill>
                <a:latin typeface="Poppins Ultra-Bold"/>
              </a:rPr>
              <a:t>Progress of Premiums Over the Years</a:t>
            </a:r>
          </a:p>
        </p:txBody>
      </p:sp>
      <p:sp>
        <p:nvSpPr>
          <p:cNvPr id="9" name="TextBox 9"/>
          <p:cNvSpPr txBox="1"/>
          <p:nvPr/>
        </p:nvSpPr>
        <p:spPr>
          <a:xfrm>
            <a:off x="423586" y="3798189"/>
            <a:ext cx="8039100" cy="3746421"/>
          </a:xfrm>
          <a:prstGeom prst="rect">
            <a:avLst/>
          </a:prstGeom>
        </p:spPr>
        <p:txBody>
          <a:bodyPr lIns="0" tIns="0" rIns="0" bIns="0" rtlCol="0" anchor="t">
            <a:spAutoFit/>
          </a:bodyPr>
          <a:lstStyle/>
          <a:p>
            <a:pPr algn="just">
              <a:lnSpc>
                <a:spcPts val="4874"/>
              </a:lnSpc>
            </a:pPr>
            <a:r>
              <a:rPr lang="en-US" sz="3499">
                <a:solidFill>
                  <a:srgbClr val="FFFFFF"/>
                </a:solidFill>
                <a:latin typeface="Poppins"/>
              </a:rPr>
              <a:t>The progress of premiums from 2009 to 2016 provides valuable insights into the automobile insurance industry's dynamics. It helps to find patterns and make informed decisions.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409796" y="-4002434"/>
            <a:ext cx="13468350" cy="18288000"/>
          </a:xfrm>
          <a:custGeom>
            <a:avLst/>
            <a:gdLst/>
            <a:ahLst/>
            <a:cxnLst/>
            <a:rect l="l" t="t" r="r" b="b"/>
            <a:pathLst>
              <a:path w="13468350" h="18288000">
                <a:moveTo>
                  <a:pt x="0" y="0"/>
                </a:moveTo>
                <a:lnTo>
                  <a:pt x="13468350" y="0"/>
                </a:lnTo>
                <a:lnTo>
                  <a:pt x="13468350" y="18288000"/>
                </a:lnTo>
                <a:lnTo>
                  <a:pt x="0" y="18288000"/>
                </a:lnTo>
                <a:lnTo>
                  <a:pt x="0" y="0"/>
                </a:lnTo>
                <a:close/>
              </a:path>
            </a:pathLst>
          </a:custGeom>
          <a:blipFill>
            <a:blip r:embed="rId2">
              <a:alphaModFix amt="50000"/>
            </a:blip>
            <a:stretch>
              <a:fillRect/>
            </a:stretch>
          </a:blipFill>
        </p:spPr>
      </p:sp>
      <p:sp>
        <p:nvSpPr>
          <p:cNvPr id="3" name="Freeform 3"/>
          <p:cNvSpPr/>
          <p:nvPr/>
        </p:nvSpPr>
        <p:spPr>
          <a:xfrm>
            <a:off x="-4259971" y="-1146734"/>
            <a:ext cx="6465513" cy="3903469"/>
          </a:xfrm>
          <a:custGeom>
            <a:avLst/>
            <a:gdLst/>
            <a:ahLst/>
            <a:cxnLst/>
            <a:rect l="l" t="t" r="r" b="b"/>
            <a:pathLst>
              <a:path w="6465513" h="3903469">
                <a:moveTo>
                  <a:pt x="0" y="0"/>
                </a:moveTo>
                <a:lnTo>
                  <a:pt x="6465513" y="0"/>
                </a:lnTo>
                <a:lnTo>
                  <a:pt x="6465513" y="3903469"/>
                </a:lnTo>
                <a:lnTo>
                  <a:pt x="0" y="39034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890471" y="-3083166"/>
            <a:ext cx="7563241" cy="5006083"/>
          </a:xfrm>
          <a:custGeom>
            <a:avLst/>
            <a:gdLst/>
            <a:ahLst/>
            <a:cxnLst/>
            <a:rect l="l" t="t" r="r" b="b"/>
            <a:pathLst>
              <a:path w="7563241" h="5006083">
                <a:moveTo>
                  <a:pt x="0" y="0"/>
                </a:moveTo>
                <a:lnTo>
                  <a:pt x="7563240" y="0"/>
                </a:lnTo>
                <a:lnTo>
                  <a:pt x="7563240" y="5006083"/>
                </a:lnTo>
                <a:lnTo>
                  <a:pt x="0" y="50060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3848376" y="2871445"/>
            <a:ext cx="12134850" cy="6924675"/>
          </a:xfrm>
          <a:custGeom>
            <a:avLst/>
            <a:gdLst/>
            <a:ahLst/>
            <a:cxnLst/>
            <a:rect l="l" t="t" r="r" b="b"/>
            <a:pathLst>
              <a:path w="12134850" h="6924675">
                <a:moveTo>
                  <a:pt x="0" y="0"/>
                </a:moveTo>
                <a:lnTo>
                  <a:pt x="12134850" y="0"/>
                </a:lnTo>
                <a:lnTo>
                  <a:pt x="12134850" y="6924675"/>
                </a:lnTo>
                <a:lnTo>
                  <a:pt x="0" y="6924675"/>
                </a:lnTo>
                <a:lnTo>
                  <a:pt x="0" y="0"/>
                </a:lnTo>
                <a:close/>
              </a:path>
            </a:pathLst>
          </a:custGeom>
          <a:blipFill>
            <a:blip r:embed="rId7"/>
            <a:stretch>
              <a:fillRect/>
            </a:stretch>
          </a:blipFill>
        </p:spPr>
      </p:sp>
      <p:sp>
        <p:nvSpPr>
          <p:cNvPr id="6" name="TextBox 6"/>
          <p:cNvSpPr txBox="1"/>
          <p:nvPr/>
        </p:nvSpPr>
        <p:spPr>
          <a:xfrm>
            <a:off x="2471871" y="538258"/>
            <a:ext cx="13717210" cy="2077117"/>
          </a:xfrm>
          <a:prstGeom prst="rect">
            <a:avLst/>
          </a:prstGeom>
        </p:spPr>
        <p:txBody>
          <a:bodyPr lIns="0" tIns="0" rIns="0" bIns="0" rtlCol="0" anchor="t">
            <a:spAutoFit/>
          </a:bodyPr>
          <a:lstStyle/>
          <a:p>
            <a:pPr algn="ctr">
              <a:lnSpc>
                <a:spcPts val="3947"/>
              </a:lnSpc>
            </a:pPr>
            <a:r>
              <a:rPr lang="en-US" sz="3611">
                <a:solidFill>
                  <a:srgbClr val="10028B"/>
                </a:solidFill>
                <a:latin typeface="Poppins"/>
              </a:rPr>
              <a:t>Here is the representation of a company’s progress over the years . GEICO General Insurance Company has grown exponentially and around 2,199.89 million dollars premiums written in 2016.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513</Words>
  <Application>Microsoft Office PowerPoint</Application>
  <PresentationFormat>Custom</PresentationFormat>
  <Paragraphs>54</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Poppins Ultra-Bold</vt:lpstr>
      <vt:lpstr>Canva Sans Bold</vt:lpstr>
      <vt:lpstr>Arial</vt:lpstr>
      <vt:lpstr>Poppins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Automobile Insurance Complaints.pdf</dc:title>
  <cp:lastModifiedBy>Aaspruha Dash</cp:lastModifiedBy>
  <cp:revision>2</cp:revision>
  <dcterms:created xsi:type="dcterms:W3CDTF">2006-08-16T00:00:00Z</dcterms:created>
  <dcterms:modified xsi:type="dcterms:W3CDTF">2024-04-05T00:00:45Z</dcterms:modified>
  <dc:identifier>DAGBfzaAxdo</dc:identifier>
</cp:coreProperties>
</file>